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handoutMasterIdLst>
    <p:handoutMasterId r:id="rId41"/>
  </p:handoutMasterIdLst>
  <p:sldIdLst>
    <p:sldId id="292" r:id="rId2"/>
    <p:sldId id="298" r:id="rId3"/>
    <p:sldId id="257" r:id="rId4"/>
    <p:sldId id="259" r:id="rId5"/>
    <p:sldId id="312" r:id="rId6"/>
    <p:sldId id="260" r:id="rId7"/>
    <p:sldId id="280" r:id="rId8"/>
    <p:sldId id="264" r:id="rId9"/>
    <p:sldId id="265" r:id="rId10"/>
    <p:sldId id="300" r:id="rId11"/>
    <p:sldId id="311" r:id="rId12"/>
    <p:sldId id="305" r:id="rId13"/>
    <p:sldId id="306" r:id="rId14"/>
    <p:sldId id="268" r:id="rId15"/>
    <p:sldId id="303" r:id="rId16"/>
    <p:sldId id="302" r:id="rId17"/>
    <p:sldId id="293" r:id="rId18"/>
    <p:sldId id="295" r:id="rId19"/>
    <p:sldId id="294" r:id="rId20"/>
    <p:sldId id="270" r:id="rId21"/>
    <p:sldId id="271" r:id="rId22"/>
    <p:sldId id="272" r:id="rId23"/>
    <p:sldId id="296" r:id="rId24"/>
    <p:sldId id="274" r:id="rId25"/>
    <p:sldId id="297" r:id="rId26"/>
    <p:sldId id="275" r:id="rId27"/>
    <p:sldId id="299" r:id="rId28"/>
    <p:sldId id="277" r:id="rId29"/>
    <p:sldId id="278" r:id="rId30"/>
    <p:sldId id="281" r:id="rId31"/>
    <p:sldId id="282" r:id="rId32"/>
    <p:sldId id="283" r:id="rId33"/>
    <p:sldId id="284" r:id="rId34"/>
    <p:sldId id="285" r:id="rId35"/>
    <p:sldId id="286" r:id="rId36"/>
    <p:sldId id="304" r:id="rId37"/>
    <p:sldId id="308" r:id="rId38"/>
    <p:sldId id="288" r:id="rId39"/>
    <p:sldId id="289" r:id="rId40"/>
  </p:sldIdLst>
  <p:sldSz cx="9144000" cy="6858000" type="screen4x3"/>
  <p:notesSz cx="6797675" cy="9926638"/>
  <p:defaultTextStyle>
    <a:defPPr>
      <a:defRPr lang="bg-BG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911" autoAdjust="0"/>
    <p:restoredTop sz="94676" autoAdjust="0"/>
  </p:normalViewPr>
  <p:slideViewPr>
    <p:cSldViewPr>
      <p:cViewPr>
        <p:scale>
          <a:sx n="100" d="100"/>
          <a:sy n="100" d="100"/>
        </p:scale>
        <p:origin x="-96" y="-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1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ACC08E-0D9F-4E4F-9663-C6B32C5A7FC8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6CA405C5-FDEF-4586-8BC1-D976AC52BF47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perspectiveFront" fov="5100000">
            <a:rot lat="0" lon="18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bg-BG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ОБЩИНА ЛОМ</a:t>
          </a:r>
          <a:endParaRPr lang="bg-BG" sz="32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2BF1C7A-A72F-44D9-AFEA-4245FCEA2EB2}" type="parTrans" cxnId="{FA29D8D8-FEDD-47F6-927F-7BE6108E71D5}">
      <dgm:prSet/>
      <dgm:spPr/>
      <dgm:t>
        <a:bodyPr/>
        <a:lstStyle/>
        <a:p>
          <a:endParaRPr lang="bg-BG" sz="2400"/>
        </a:p>
      </dgm:t>
    </dgm:pt>
    <dgm:pt modelId="{D106779F-9684-405A-8274-E88E6C84603D}" type="sibTrans" cxnId="{FA29D8D8-FEDD-47F6-927F-7BE6108E71D5}">
      <dgm:prSet/>
      <dgm:spPr/>
      <dgm:t>
        <a:bodyPr/>
        <a:lstStyle/>
        <a:p>
          <a:endParaRPr lang="bg-BG" sz="2400"/>
        </a:p>
      </dgm:t>
    </dgm:pt>
    <dgm:pt modelId="{8BA1FA16-98AE-445C-8340-877D29868E52}">
      <dgm:prSet phldrT="[Текст]" custT="1"/>
      <dgm:spPr>
        <a:effectLst>
          <a:glow rad="101600">
            <a:schemeClr val="accent1">
              <a:satMod val="175000"/>
              <a:alpha val="40000"/>
            </a:schemeClr>
          </a:glow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bg-BG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Кметства</a:t>
          </a:r>
          <a:endParaRPr lang="bg-BG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6C56497-9920-4DE5-9147-BFDA2F2BC492}" type="parTrans" cxnId="{862F7AA4-1FDE-44AD-AF25-019C31AC1383}">
      <dgm:prSet/>
      <dgm:spPr/>
      <dgm:t>
        <a:bodyPr/>
        <a:lstStyle/>
        <a:p>
          <a:endParaRPr lang="bg-BG" sz="2400"/>
        </a:p>
      </dgm:t>
    </dgm:pt>
    <dgm:pt modelId="{43861209-D35A-42DC-9A99-AEF4864F1943}" type="sibTrans" cxnId="{862F7AA4-1FDE-44AD-AF25-019C31AC1383}">
      <dgm:prSet/>
      <dgm:spPr/>
      <dgm:t>
        <a:bodyPr/>
        <a:lstStyle/>
        <a:p>
          <a:endParaRPr lang="bg-BG" sz="2400"/>
        </a:p>
      </dgm:t>
    </dgm:pt>
    <dgm:pt modelId="{21039E43-5E71-4830-BEF7-FF12C9FD4573}">
      <dgm:prSet phldrT="[Текст]" custT="1"/>
      <dgm:spPr>
        <a:effectLst>
          <a:glow rad="101600">
            <a:schemeClr val="accent1">
              <a:satMod val="175000"/>
              <a:alpha val="40000"/>
            </a:schemeClr>
          </a:glow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bg-BG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Детски градини и ясли</a:t>
          </a:r>
          <a:endParaRPr lang="bg-BG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499543C-85CD-42D0-A446-28B8FFBD5FB5}" type="parTrans" cxnId="{1D6FCCE4-1ED4-4566-8F7D-BE0CDD4F6640}">
      <dgm:prSet/>
      <dgm:spPr/>
      <dgm:t>
        <a:bodyPr/>
        <a:lstStyle/>
        <a:p>
          <a:endParaRPr lang="bg-BG" sz="2400"/>
        </a:p>
      </dgm:t>
    </dgm:pt>
    <dgm:pt modelId="{CF60FC94-F8F9-47AC-95E6-AA6B802949B7}" type="sibTrans" cxnId="{1D6FCCE4-1ED4-4566-8F7D-BE0CDD4F6640}">
      <dgm:prSet/>
      <dgm:spPr/>
      <dgm:t>
        <a:bodyPr/>
        <a:lstStyle/>
        <a:p>
          <a:endParaRPr lang="bg-BG" sz="2400"/>
        </a:p>
      </dgm:t>
    </dgm:pt>
    <dgm:pt modelId="{5D663455-EEB3-4D13-8C38-51ED85FB687D}">
      <dgm:prSet phldrT="[Текст]" phldr="1"/>
      <dgm:spPr/>
      <dgm:t>
        <a:bodyPr/>
        <a:lstStyle/>
        <a:p>
          <a:endParaRPr lang="bg-BG" sz="2400"/>
        </a:p>
      </dgm:t>
    </dgm:pt>
    <dgm:pt modelId="{E537C1EF-E5EC-42DD-89AB-C2762D2437D4}" type="parTrans" cxnId="{1D4EEA7A-7E6C-47E5-B944-18F9F01E6AE5}">
      <dgm:prSet/>
      <dgm:spPr/>
      <dgm:t>
        <a:bodyPr/>
        <a:lstStyle/>
        <a:p>
          <a:endParaRPr lang="bg-BG" sz="2400"/>
        </a:p>
      </dgm:t>
    </dgm:pt>
    <dgm:pt modelId="{CCE16D48-8029-459B-8C65-3ACE433713D7}" type="sibTrans" cxnId="{1D4EEA7A-7E6C-47E5-B944-18F9F01E6AE5}">
      <dgm:prSet/>
      <dgm:spPr/>
      <dgm:t>
        <a:bodyPr/>
        <a:lstStyle/>
        <a:p>
          <a:endParaRPr lang="bg-BG" sz="2400"/>
        </a:p>
      </dgm:t>
    </dgm:pt>
    <dgm:pt modelId="{E0893230-552B-4718-90C5-65E585A857EF}">
      <dgm:prSet phldrT="[Текст]"/>
      <dgm:spPr/>
      <dgm:t>
        <a:bodyPr/>
        <a:lstStyle/>
        <a:p>
          <a:endParaRPr lang="bg-BG"/>
        </a:p>
      </dgm:t>
    </dgm:pt>
    <dgm:pt modelId="{C2D74CF8-DFF4-475A-BCBE-6429300A5B92}" type="parTrans" cxnId="{67943AF7-B967-44AC-94EB-A2742F317ADE}">
      <dgm:prSet/>
      <dgm:spPr/>
      <dgm:t>
        <a:bodyPr/>
        <a:lstStyle/>
        <a:p>
          <a:endParaRPr lang="bg-BG" sz="2400"/>
        </a:p>
      </dgm:t>
    </dgm:pt>
    <dgm:pt modelId="{79F2D7B3-5DBB-4235-8E53-3716E8FD018A}" type="sibTrans" cxnId="{67943AF7-B967-44AC-94EB-A2742F317ADE}">
      <dgm:prSet/>
      <dgm:spPr/>
      <dgm:t>
        <a:bodyPr/>
        <a:lstStyle/>
        <a:p>
          <a:endParaRPr lang="bg-BG" sz="2400"/>
        </a:p>
      </dgm:t>
    </dgm:pt>
    <dgm:pt modelId="{47716453-F032-4282-A6FA-1EF5259DEA2C}">
      <dgm:prSet phldrT="[Текст]"/>
      <dgm:spPr/>
      <dgm:t>
        <a:bodyPr/>
        <a:lstStyle/>
        <a:p>
          <a:endParaRPr lang="bg-BG"/>
        </a:p>
      </dgm:t>
    </dgm:pt>
    <dgm:pt modelId="{3A3F7CD4-DD34-41CB-857B-C97EEC644447}" type="parTrans" cxnId="{3DA85BAA-9264-463D-9209-8E04A769644D}">
      <dgm:prSet/>
      <dgm:spPr/>
      <dgm:t>
        <a:bodyPr/>
        <a:lstStyle/>
        <a:p>
          <a:endParaRPr lang="bg-BG" sz="2400"/>
        </a:p>
      </dgm:t>
    </dgm:pt>
    <dgm:pt modelId="{803CF7D3-0D0E-409C-8E83-95CE5700A139}" type="sibTrans" cxnId="{3DA85BAA-9264-463D-9209-8E04A769644D}">
      <dgm:prSet/>
      <dgm:spPr/>
      <dgm:t>
        <a:bodyPr/>
        <a:lstStyle/>
        <a:p>
          <a:endParaRPr lang="bg-BG" sz="2400"/>
        </a:p>
      </dgm:t>
    </dgm:pt>
    <dgm:pt modelId="{D4BEE7A9-80B6-4729-B68A-99314FA6B417}">
      <dgm:prSet phldrT="[Текст]"/>
      <dgm:spPr/>
      <dgm:t>
        <a:bodyPr/>
        <a:lstStyle/>
        <a:p>
          <a:endParaRPr lang="bg-BG"/>
        </a:p>
      </dgm:t>
    </dgm:pt>
    <dgm:pt modelId="{F39929FB-E39B-4FFC-8E9A-B9CD797739C7}" type="parTrans" cxnId="{135EEEA6-63A0-4BAB-81F7-638BB7AD1157}">
      <dgm:prSet/>
      <dgm:spPr/>
      <dgm:t>
        <a:bodyPr/>
        <a:lstStyle/>
        <a:p>
          <a:endParaRPr lang="bg-BG" sz="2400"/>
        </a:p>
      </dgm:t>
    </dgm:pt>
    <dgm:pt modelId="{957DB87F-123B-4B51-8A31-9F4503220BAE}" type="sibTrans" cxnId="{135EEEA6-63A0-4BAB-81F7-638BB7AD1157}">
      <dgm:prSet/>
      <dgm:spPr/>
      <dgm:t>
        <a:bodyPr/>
        <a:lstStyle/>
        <a:p>
          <a:endParaRPr lang="bg-BG" sz="2400"/>
        </a:p>
      </dgm:t>
    </dgm:pt>
    <dgm:pt modelId="{2D0A392A-4864-4470-A259-7160C2E94526}">
      <dgm:prSet phldrT="[Текст]"/>
      <dgm:spPr/>
      <dgm:t>
        <a:bodyPr/>
        <a:lstStyle/>
        <a:p>
          <a:endParaRPr lang="bg-BG"/>
        </a:p>
      </dgm:t>
    </dgm:pt>
    <dgm:pt modelId="{B785E504-2FDE-4F20-90A3-198EA7222702}" type="parTrans" cxnId="{A717B714-190E-43B3-9C46-D0E329EDC498}">
      <dgm:prSet/>
      <dgm:spPr/>
      <dgm:t>
        <a:bodyPr/>
        <a:lstStyle/>
        <a:p>
          <a:endParaRPr lang="bg-BG" sz="2400"/>
        </a:p>
      </dgm:t>
    </dgm:pt>
    <dgm:pt modelId="{E4FD8CB1-2A10-4B38-9BD9-621072826078}" type="sibTrans" cxnId="{A717B714-190E-43B3-9C46-D0E329EDC498}">
      <dgm:prSet/>
      <dgm:spPr/>
      <dgm:t>
        <a:bodyPr/>
        <a:lstStyle/>
        <a:p>
          <a:endParaRPr lang="bg-BG" sz="2400"/>
        </a:p>
      </dgm:t>
    </dgm:pt>
    <dgm:pt modelId="{78D2CF92-901E-4E24-9CC2-49335EC98961}">
      <dgm:prSet phldrT="[Текст]"/>
      <dgm:spPr/>
      <dgm:t>
        <a:bodyPr/>
        <a:lstStyle/>
        <a:p>
          <a:endParaRPr lang="bg-BG" dirty="0"/>
        </a:p>
      </dgm:t>
    </dgm:pt>
    <dgm:pt modelId="{920E44D3-5176-4BBF-A788-66638BC2959F}" type="parTrans" cxnId="{29C2F53C-BA6C-4B42-BBFC-20965B795D78}">
      <dgm:prSet/>
      <dgm:spPr/>
      <dgm:t>
        <a:bodyPr/>
        <a:lstStyle/>
        <a:p>
          <a:endParaRPr lang="bg-BG" sz="2400"/>
        </a:p>
      </dgm:t>
    </dgm:pt>
    <dgm:pt modelId="{BC2FF37E-2AAA-4654-8CD7-3990E17A4938}" type="sibTrans" cxnId="{29C2F53C-BA6C-4B42-BBFC-20965B795D78}">
      <dgm:prSet/>
      <dgm:spPr/>
      <dgm:t>
        <a:bodyPr/>
        <a:lstStyle/>
        <a:p>
          <a:endParaRPr lang="bg-BG" sz="2400"/>
        </a:p>
      </dgm:t>
    </dgm:pt>
    <dgm:pt modelId="{D84D70B3-028C-4C77-965F-1F8E577EA27A}">
      <dgm:prSet phldrT="[Текст]"/>
      <dgm:spPr/>
      <dgm:t>
        <a:bodyPr/>
        <a:lstStyle/>
        <a:p>
          <a:endParaRPr lang="bg-BG" sz="2400" dirty="0"/>
        </a:p>
      </dgm:t>
    </dgm:pt>
    <dgm:pt modelId="{614154C0-F839-4AFC-84F0-06FE69E0B0BA}" type="parTrans" cxnId="{2D3C1C3E-BBB2-4BC7-8437-0F3805D2E691}">
      <dgm:prSet/>
      <dgm:spPr/>
      <dgm:t>
        <a:bodyPr/>
        <a:lstStyle/>
        <a:p>
          <a:endParaRPr lang="bg-BG" sz="2400"/>
        </a:p>
      </dgm:t>
    </dgm:pt>
    <dgm:pt modelId="{4ADE2D6A-8BFC-46EE-B60C-C210C47C33EE}" type="sibTrans" cxnId="{2D3C1C3E-BBB2-4BC7-8437-0F3805D2E691}">
      <dgm:prSet/>
      <dgm:spPr/>
      <dgm:t>
        <a:bodyPr/>
        <a:lstStyle/>
        <a:p>
          <a:endParaRPr lang="bg-BG" sz="2400"/>
        </a:p>
      </dgm:t>
    </dgm:pt>
    <dgm:pt modelId="{4FC1920D-6A26-43FF-AE02-C73FB7F1841D}">
      <dgm:prSet phldrT="[Текст]" custT="1"/>
      <dgm:spPr>
        <a:effectLst>
          <a:glow rad="101600">
            <a:schemeClr val="accent1">
              <a:satMod val="175000"/>
              <a:alpha val="40000"/>
            </a:schemeClr>
          </a:glow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bg-BG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Домашен социален патронаж</a:t>
          </a:r>
          <a:endParaRPr lang="bg-BG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2832FDA-D588-42FD-A815-BE1E626C85BB}" type="parTrans" cxnId="{508E94AE-C4FA-41BD-B245-A04B8AC96D89}">
      <dgm:prSet/>
      <dgm:spPr/>
      <dgm:t>
        <a:bodyPr/>
        <a:lstStyle/>
        <a:p>
          <a:endParaRPr lang="bg-BG" sz="2400"/>
        </a:p>
      </dgm:t>
    </dgm:pt>
    <dgm:pt modelId="{15861EF0-3495-4DEA-8A1E-F4768DCF3DEF}" type="sibTrans" cxnId="{508E94AE-C4FA-41BD-B245-A04B8AC96D89}">
      <dgm:prSet/>
      <dgm:spPr/>
      <dgm:t>
        <a:bodyPr/>
        <a:lstStyle/>
        <a:p>
          <a:endParaRPr lang="bg-BG" sz="2400"/>
        </a:p>
      </dgm:t>
    </dgm:pt>
    <dgm:pt modelId="{AE491004-A6E5-416D-93A7-9991FB2F6977}">
      <dgm:prSet phldrT="[Текст]" custT="1"/>
      <dgm:spPr>
        <a:effectLst>
          <a:glow rad="101600">
            <a:schemeClr val="accent1">
              <a:satMod val="175000"/>
              <a:alpha val="40000"/>
            </a:schemeClr>
          </a:glow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bg-BG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Основни и средни училища</a:t>
          </a:r>
          <a:endParaRPr lang="bg-BG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2C4EE55-4C0C-4309-B7D9-3E7F9463E961}" type="parTrans" cxnId="{2557C52D-20EF-4C2E-8518-8D65F6FD6DA7}">
      <dgm:prSet/>
      <dgm:spPr/>
      <dgm:t>
        <a:bodyPr/>
        <a:lstStyle/>
        <a:p>
          <a:endParaRPr lang="bg-BG" sz="2400"/>
        </a:p>
      </dgm:t>
    </dgm:pt>
    <dgm:pt modelId="{5D99C94E-D228-467F-BCBD-5A7F9095AC98}" type="sibTrans" cxnId="{2557C52D-20EF-4C2E-8518-8D65F6FD6DA7}">
      <dgm:prSet/>
      <dgm:spPr/>
      <dgm:t>
        <a:bodyPr/>
        <a:lstStyle/>
        <a:p>
          <a:endParaRPr lang="bg-BG" sz="2400"/>
        </a:p>
      </dgm:t>
    </dgm:pt>
    <dgm:pt modelId="{7B0231DA-5D25-41DC-ABAA-0D3FB339ABAD}">
      <dgm:prSet phldrT="[Текст]" custT="1"/>
      <dgm:spPr>
        <a:effectLst>
          <a:glow rad="101600">
            <a:schemeClr val="accent1">
              <a:satMod val="175000"/>
              <a:alpha val="40000"/>
            </a:schemeClr>
          </a:glow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bg-BG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ОП „Чистота – Лом“</a:t>
          </a:r>
          <a:endParaRPr lang="bg-BG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55F4F78-4393-4D78-8F19-AEDCF70B588B}" type="parTrans" cxnId="{A5D6B6AF-5230-441A-B518-58918ABE5D9B}">
      <dgm:prSet/>
      <dgm:spPr/>
      <dgm:t>
        <a:bodyPr/>
        <a:lstStyle/>
        <a:p>
          <a:endParaRPr lang="bg-BG" sz="2400"/>
        </a:p>
      </dgm:t>
    </dgm:pt>
    <dgm:pt modelId="{6270B6BA-0C1A-4272-88B5-ACAEC1BAC089}" type="sibTrans" cxnId="{A5D6B6AF-5230-441A-B518-58918ABE5D9B}">
      <dgm:prSet/>
      <dgm:spPr/>
      <dgm:t>
        <a:bodyPr/>
        <a:lstStyle/>
        <a:p>
          <a:endParaRPr lang="bg-BG" sz="2400"/>
        </a:p>
      </dgm:t>
    </dgm:pt>
    <dgm:pt modelId="{4D371020-340B-4424-8F56-96F0BE75A5EC}">
      <dgm:prSet phldrT="[Текст]" custT="1"/>
      <dgm:spPr>
        <a:effectLst>
          <a:glow rad="101600">
            <a:schemeClr val="accent1">
              <a:satMod val="175000"/>
              <a:alpha val="40000"/>
            </a:schemeClr>
          </a:glow>
          <a:outerShdw blurRad="50800" dist="38100" dir="18900000" algn="bl" rotWithShape="0">
            <a:prstClr val="black">
              <a:alpha val="40000"/>
            </a:prstClr>
          </a:outerShdw>
        </a:effectLst>
        <a:scene3d>
          <a:camera prst="isometricOffAxis2Left">
            <a:rot lat="0" lon="2100000" rev="0"/>
          </a:camera>
          <a:lightRig rig="threePt" dir="t"/>
        </a:scene3d>
        <a:sp3d z="69850"/>
      </dgm:spPr>
      <dgm:t>
        <a:bodyPr/>
        <a:lstStyle/>
        <a:p>
          <a:r>
            <a:rPr lang="bg-BG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Общински музей</a:t>
          </a:r>
          <a:endParaRPr lang="bg-BG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656EA45-F34A-4044-A8E8-7E0869D3F54B}" type="parTrans" cxnId="{8280992A-ECC3-4167-8FAD-AD3F11FCA5EE}">
      <dgm:prSet/>
      <dgm:spPr/>
      <dgm:t>
        <a:bodyPr/>
        <a:lstStyle/>
        <a:p>
          <a:endParaRPr lang="bg-BG" sz="2400"/>
        </a:p>
      </dgm:t>
    </dgm:pt>
    <dgm:pt modelId="{F42F67BF-CB2E-4E87-BC86-740ED9D763C5}" type="sibTrans" cxnId="{8280992A-ECC3-4167-8FAD-AD3F11FCA5EE}">
      <dgm:prSet/>
      <dgm:spPr/>
      <dgm:t>
        <a:bodyPr/>
        <a:lstStyle/>
        <a:p>
          <a:endParaRPr lang="bg-BG" sz="2400"/>
        </a:p>
      </dgm:t>
    </dgm:pt>
    <dgm:pt modelId="{A844B6A0-1066-4EB4-A17C-18D3325A176D}">
      <dgm:prSet phldrT="[Текст]" custT="1"/>
      <dgm:spPr>
        <a:effectLst>
          <a:glow rad="101600">
            <a:schemeClr val="accent1">
              <a:satMod val="175000"/>
              <a:alpha val="40000"/>
            </a:schemeClr>
          </a:glow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bg-BG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Домове за стари хора</a:t>
          </a:r>
          <a:endParaRPr lang="bg-BG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B03DEE5-6E59-4941-B7F6-BE1160C4B3C9}" type="parTrans" cxnId="{9B28220E-152D-446E-8505-953CAF78499B}">
      <dgm:prSet/>
      <dgm:spPr/>
      <dgm:t>
        <a:bodyPr/>
        <a:lstStyle/>
        <a:p>
          <a:endParaRPr lang="en-US"/>
        </a:p>
      </dgm:t>
    </dgm:pt>
    <dgm:pt modelId="{18ABAB74-72FA-47D6-841D-F984F1AEC7C8}" type="sibTrans" cxnId="{9B28220E-152D-446E-8505-953CAF78499B}">
      <dgm:prSet/>
      <dgm:spPr/>
      <dgm:t>
        <a:bodyPr/>
        <a:lstStyle/>
        <a:p>
          <a:endParaRPr lang="en-US"/>
        </a:p>
      </dgm:t>
    </dgm:pt>
    <dgm:pt modelId="{8E9DC6E5-E154-4532-B576-163445966036}">
      <dgm:prSet phldrT="[Текст]" custT="1"/>
      <dgm:spPr>
        <a:effectLst>
          <a:glow rad="101600">
            <a:schemeClr val="accent1">
              <a:satMod val="175000"/>
              <a:alpha val="40000"/>
            </a:schemeClr>
          </a:glow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bg-BG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ОП „Пазари“ </a:t>
          </a:r>
          <a:endParaRPr lang="bg-BG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7A33D15-CC75-4CC6-9B39-AB0DFD1BBC4A}" type="parTrans" cxnId="{A267F73E-9A6A-42ED-97DA-834DE96C2AC2}">
      <dgm:prSet/>
      <dgm:spPr/>
      <dgm:t>
        <a:bodyPr/>
        <a:lstStyle/>
        <a:p>
          <a:endParaRPr lang="bg-BG"/>
        </a:p>
      </dgm:t>
    </dgm:pt>
    <dgm:pt modelId="{B3007986-9B3D-4BD4-952E-965525D449E2}" type="sibTrans" cxnId="{A267F73E-9A6A-42ED-97DA-834DE96C2AC2}">
      <dgm:prSet/>
      <dgm:spPr/>
      <dgm:t>
        <a:bodyPr/>
        <a:lstStyle/>
        <a:p>
          <a:endParaRPr lang="bg-BG"/>
        </a:p>
      </dgm:t>
    </dgm:pt>
    <dgm:pt modelId="{6F1EF292-4383-4CAC-8075-3C4B1D8AAE2D}" type="pres">
      <dgm:prSet presAssocID="{52ACC08E-0D9F-4E4F-9663-C6B32C5A7FC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EDFB9F41-CA14-44B5-A5E5-8E44F569BA4E}" type="pres">
      <dgm:prSet presAssocID="{52ACC08E-0D9F-4E4F-9663-C6B32C5A7FC8}" presName="radial" presStyleCnt="0">
        <dgm:presLayoutVars>
          <dgm:animLvl val="ctr"/>
        </dgm:presLayoutVars>
      </dgm:prSet>
      <dgm:spPr/>
      <dgm:t>
        <a:bodyPr/>
        <a:lstStyle/>
        <a:p>
          <a:endParaRPr lang="en-US"/>
        </a:p>
      </dgm:t>
    </dgm:pt>
    <dgm:pt modelId="{0D2D8FF4-6C28-49D4-B258-E2AC4295C94A}" type="pres">
      <dgm:prSet presAssocID="{6CA405C5-FDEF-4586-8BC1-D976AC52BF47}" presName="centerShape" presStyleLbl="vennNode1" presStyleIdx="0" presStyleCnt="9" custScaleX="135686" custScaleY="90184" custLinFactNeighborX="-10106" custLinFactNeighborY="-6690"/>
      <dgm:spPr>
        <a:prstGeom prst="roundRect">
          <a:avLst/>
        </a:prstGeom>
      </dgm:spPr>
      <dgm:t>
        <a:bodyPr/>
        <a:lstStyle/>
        <a:p>
          <a:endParaRPr lang="bg-BG"/>
        </a:p>
      </dgm:t>
    </dgm:pt>
    <dgm:pt modelId="{7C405B0F-0C26-4D41-9472-3DF44918FC31}" type="pres">
      <dgm:prSet presAssocID="{8BA1FA16-98AE-445C-8340-877D29868E52}" presName="node" presStyleLbl="vennNode1" presStyleIdx="1" presStyleCnt="9" custScaleX="144826" custRadScaleRad="128316" custRadScaleInc="-88064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8749DDB7-DC1C-4D47-AD9A-2A6BD431CF3C}" type="pres">
      <dgm:prSet presAssocID="{21039E43-5E71-4830-BEF7-FF12C9FD4573}" presName="node" presStyleLbl="vennNode1" presStyleIdx="2" presStyleCnt="9" custScaleX="155607" custScaleY="114389" custRadScaleRad="99184" custRadScaleInc="230431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27442733-2D80-4632-B7E2-AD4520291AC0}" type="pres">
      <dgm:prSet presAssocID="{4FC1920D-6A26-43FF-AE02-C73FB7F1841D}" presName="node" presStyleLbl="vennNode1" presStyleIdx="3" presStyleCnt="9" custScaleX="165363" custScaleY="114390" custRadScaleRad="144203" custRadScaleInc="-48559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E77EE0F7-7376-420A-A2EA-0F98E8F2EFCB}" type="pres">
      <dgm:prSet presAssocID="{AE491004-A6E5-416D-93A7-9991FB2F6977}" presName="node" presStyleLbl="vennNode1" presStyleIdx="4" presStyleCnt="9" custScaleX="160798" custScaleY="98331" custRadScaleRad="134664" custRadScaleInc="-75064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98ADB175-EB26-4A63-A2B2-EE07E6AB91FB}" type="pres">
      <dgm:prSet presAssocID="{7B0231DA-5D25-41DC-ABAA-0D3FB339ABAD}" presName="node" presStyleLbl="vennNode1" presStyleIdx="5" presStyleCnt="9" custScaleX="146474" custScaleY="117822" custRadScaleRad="159321" custRadScaleInc="157336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0D8119E9-0521-4CD5-9061-54DAF3D3F03A}" type="pres">
      <dgm:prSet presAssocID="{8E9DC6E5-E154-4532-B576-163445966036}" presName="node" presStyleLbl="vennNode1" presStyleIdx="6" presStyleCnt="9" custScaleX="133879" custScaleY="114390" custRadScaleRad="103362" custRadScaleInc="-26700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81717A0D-DDFF-4A10-B35D-B9ADA3A4D6E5}" type="pres">
      <dgm:prSet presAssocID="{4D371020-340B-4424-8F56-96F0BE75A5EC}" presName="node" presStyleLbl="vennNode1" presStyleIdx="7" presStyleCnt="9" custScaleX="178844" custScaleY="110020" custRadScaleRad="160320" custRadScaleInc="2936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860B4DB9-5EB5-4757-B7C0-33918D24A204}" type="pres">
      <dgm:prSet presAssocID="{A844B6A0-1066-4EB4-A17C-18D3325A176D}" presName="node" presStyleLbl="vennNode1" presStyleIdx="8" presStyleCnt="9" custScaleX="155048" custRadScaleRad="105516" custRadScaleInc="1400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5EEEA6-63A0-4BAB-81F7-638BB7AD1157}" srcId="{47716453-F032-4282-A6FA-1EF5259DEA2C}" destId="{D4BEE7A9-80B6-4729-B68A-99314FA6B417}" srcOrd="0" destOrd="0" parTransId="{F39929FB-E39B-4FFC-8E9A-B9CD797739C7}" sibTransId="{957DB87F-123B-4B51-8A31-9F4503220BAE}"/>
    <dgm:cxn modelId="{29C2F53C-BA6C-4B42-BBFC-20965B795D78}" srcId="{52ACC08E-0D9F-4E4F-9663-C6B32C5A7FC8}" destId="{78D2CF92-901E-4E24-9CC2-49335EC98961}" srcOrd="3" destOrd="0" parTransId="{920E44D3-5176-4BBF-A788-66638BC2959F}" sibTransId="{BC2FF37E-2AAA-4654-8CD7-3990E17A4938}"/>
    <dgm:cxn modelId="{862F7AA4-1FDE-44AD-AF25-019C31AC1383}" srcId="{6CA405C5-FDEF-4586-8BC1-D976AC52BF47}" destId="{8BA1FA16-98AE-445C-8340-877D29868E52}" srcOrd="0" destOrd="0" parTransId="{56C56497-9920-4DE5-9147-BFDA2F2BC492}" sibTransId="{43861209-D35A-42DC-9A99-AEF4864F1943}"/>
    <dgm:cxn modelId="{2D3C1C3E-BBB2-4BC7-8437-0F3805D2E691}" srcId="{52ACC08E-0D9F-4E4F-9663-C6B32C5A7FC8}" destId="{D84D70B3-028C-4C77-965F-1F8E577EA27A}" srcOrd="4" destOrd="0" parTransId="{614154C0-F839-4AFC-84F0-06FE69E0B0BA}" sibTransId="{4ADE2D6A-8BFC-46EE-B60C-C210C47C33EE}"/>
    <dgm:cxn modelId="{F45C06FA-1F0C-45AE-A7B8-6FE8DBD438D1}" type="presOf" srcId="{4FC1920D-6A26-43FF-AE02-C73FB7F1841D}" destId="{27442733-2D80-4632-B7E2-AD4520291AC0}" srcOrd="0" destOrd="0" presId="urn:microsoft.com/office/officeart/2005/8/layout/radial3"/>
    <dgm:cxn modelId="{84AAF208-7376-45E7-BC72-48C4F5B84C89}" type="presOf" srcId="{AE491004-A6E5-416D-93A7-9991FB2F6977}" destId="{E77EE0F7-7376-420A-A2EA-0F98E8F2EFCB}" srcOrd="0" destOrd="0" presId="urn:microsoft.com/office/officeart/2005/8/layout/radial3"/>
    <dgm:cxn modelId="{67943AF7-B967-44AC-94EB-A2742F317ADE}" srcId="{52ACC08E-0D9F-4E4F-9663-C6B32C5A7FC8}" destId="{E0893230-552B-4718-90C5-65E585A857EF}" srcOrd="1" destOrd="0" parTransId="{C2D74CF8-DFF4-475A-BCBE-6429300A5B92}" sibTransId="{79F2D7B3-5DBB-4235-8E53-3716E8FD018A}"/>
    <dgm:cxn modelId="{8280992A-ECC3-4167-8FAD-AD3F11FCA5EE}" srcId="{6CA405C5-FDEF-4586-8BC1-D976AC52BF47}" destId="{4D371020-340B-4424-8F56-96F0BE75A5EC}" srcOrd="6" destOrd="0" parTransId="{1656EA45-F34A-4044-A8E8-7E0869D3F54B}" sibTransId="{F42F67BF-CB2E-4E87-BC86-740ED9D763C5}"/>
    <dgm:cxn modelId="{A267F73E-9A6A-42ED-97DA-834DE96C2AC2}" srcId="{6CA405C5-FDEF-4586-8BC1-D976AC52BF47}" destId="{8E9DC6E5-E154-4532-B576-163445966036}" srcOrd="5" destOrd="0" parTransId="{17A33D15-CC75-4CC6-9B39-AB0DFD1BBC4A}" sibTransId="{B3007986-9B3D-4BD4-952E-965525D449E2}"/>
    <dgm:cxn modelId="{FA29D8D8-FEDD-47F6-927F-7BE6108E71D5}" srcId="{52ACC08E-0D9F-4E4F-9663-C6B32C5A7FC8}" destId="{6CA405C5-FDEF-4586-8BC1-D976AC52BF47}" srcOrd="0" destOrd="0" parTransId="{F2BF1C7A-A72F-44D9-AFEA-4245FCEA2EB2}" sibTransId="{D106779F-9684-405A-8274-E88E6C84603D}"/>
    <dgm:cxn modelId="{AFC32FEB-32ED-4C76-83DF-53C42AE5D857}" type="presOf" srcId="{52ACC08E-0D9F-4E4F-9663-C6B32C5A7FC8}" destId="{6F1EF292-4383-4CAC-8075-3C4B1D8AAE2D}" srcOrd="0" destOrd="0" presId="urn:microsoft.com/office/officeart/2005/8/layout/radial3"/>
    <dgm:cxn modelId="{A717B714-190E-43B3-9C46-D0E329EDC498}" srcId="{47716453-F032-4282-A6FA-1EF5259DEA2C}" destId="{2D0A392A-4864-4470-A259-7160C2E94526}" srcOrd="1" destOrd="0" parTransId="{B785E504-2FDE-4F20-90A3-198EA7222702}" sibTransId="{E4FD8CB1-2A10-4B38-9BD9-621072826078}"/>
    <dgm:cxn modelId="{638042FA-50E5-4DBC-8735-E38F293440A0}" type="presOf" srcId="{A844B6A0-1066-4EB4-A17C-18D3325A176D}" destId="{860B4DB9-5EB5-4757-B7C0-33918D24A204}" srcOrd="0" destOrd="0" presId="urn:microsoft.com/office/officeart/2005/8/layout/radial3"/>
    <dgm:cxn modelId="{1D6FCCE4-1ED4-4566-8F7D-BE0CDD4F6640}" srcId="{6CA405C5-FDEF-4586-8BC1-D976AC52BF47}" destId="{21039E43-5E71-4830-BEF7-FF12C9FD4573}" srcOrd="1" destOrd="0" parTransId="{D499543C-85CD-42D0-A446-28B8FFBD5FB5}" sibTransId="{CF60FC94-F8F9-47AC-95E6-AA6B802949B7}"/>
    <dgm:cxn modelId="{2557C52D-20EF-4C2E-8518-8D65F6FD6DA7}" srcId="{6CA405C5-FDEF-4586-8BC1-D976AC52BF47}" destId="{AE491004-A6E5-416D-93A7-9991FB2F6977}" srcOrd="3" destOrd="0" parTransId="{62C4EE55-4C0C-4309-B7D9-3E7F9463E961}" sibTransId="{5D99C94E-D228-467F-BCBD-5A7F9095AC98}"/>
    <dgm:cxn modelId="{3DA85BAA-9264-463D-9209-8E04A769644D}" srcId="{52ACC08E-0D9F-4E4F-9663-C6B32C5A7FC8}" destId="{47716453-F032-4282-A6FA-1EF5259DEA2C}" srcOrd="2" destOrd="0" parTransId="{3A3F7CD4-DD34-41CB-857B-C97EEC644447}" sibTransId="{803CF7D3-0D0E-409C-8E83-95CE5700A139}"/>
    <dgm:cxn modelId="{6CEA4AD6-F8D6-40BB-8A8E-218CCFC49499}" type="presOf" srcId="{8BA1FA16-98AE-445C-8340-877D29868E52}" destId="{7C405B0F-0C26-4D41-9472-3DF44918FC31}" srcOrd="0" destOrd="0" presId="urn:microsoft.com/office/officeart/2005/8/layout/radial3"/>
    <dgm:cxn modelId="{9B28220E-152D-446E-8505-953CAF78499B}" srcId="{6CA405C5-FDEF-4586-8BC1-D976AC52BF47}" destId="{A844B6A0-1066-4EB4-A17C-18D3325A176D}" srcOrd="7" destOrd="0" parTransId="{7B03DEE5-6E59-4941-B7F6-BE1160C4B3C9}" sibTransId="{18ABAB74-72FA-47D6-841D-F984F1AEC7C8}"/>
    <dgm:cxn modelId="{FB912593-5C74-4619-873E-BF37D730CC3A}" type="presOf" srcId="{4D371020-340B-4424-8F56-96F0BE75A5EC}" destId="{81717A0D-DDFF-4A10-B35D-B9ADA3A4D6E5}" srcOrd="0" destOrd="0" presId="urn:microsoft.com/office/officeart/2005/8/layout/radial3"/>
    <dgm:cxn modelId="{AB9177B1-1194-4AE7-9671-5555D11F2005}" type="presOf" srcId="{7B0231DA-5D25-41DC-ABAA-0D3FB339ABAD}" destId="{98ADB175-EB26-4A63-A2B2-EE07E6AB91FB}" srcOrd="0" destOrd="0" presId="urn:microsoft.com/office/officeart/2005/8/layout/radial3"/>
    <dgm:cxn modelId="{508E94AE-C4FA-41BD-B245-A04B8AC96D89}" srcId="{6CA405C5-FDEF-4586-8BC1-D976AC52BF47}" destId="{4FC1920D-6A26-43FF-AE02-C73FB7F1841D}" srcOrd="2" destOrd="0" parTransId="{52832FDA-D588-42FD-A815-BE1E626C85BB}" sibTransId="{15861EF0-3495-4DEA-8A1E-F4768DCF3DEF}"/>
    <dgm:cxn modelId="{F677D277-C05B-4726-8356-434BF967D2A6}" type="presOf" srcId="{21039E43-5E71-4830-BEF7-FF12C9FD4573}" destId="{8749DDB7-DC1C-4D47-AD9A-2A6BD431CF3C}" srcOrd="0" destOrd="0" presId="urn:microsoft.com/office/officeart/2005/8/layout/radial3"/>
    <dgm:cxn modelId="{8C80794A-D68C-44E1-BC86-F2D842B1D197}" type="presOf" srcId="{6CA405C5-FDEF-4586-8BC1-D976AC52BF47}" destId="{0D2D8FF4-6C28-49D4-B258-E2AC4295C94A}" srcOrd="0" destOrd="0" presId="urn:microsoft.com/office/officeart/2005/8/layout/radial3"/>
    <dgm:cxn modelId="{1D4EEA7A-7E6C-47E5-B944-18F9F01E6AE5}" srcId="{D84D70B3-028C-4C77-965F-1F8E577EA27A}" destId="{5D663455-EEB3-4D13-8C38-51ED85FB687D}" srcOrd="0" destOrd="0" parTransId="{E537C1EF-E5EC-42DD-89AB-C2762D2437D4}" sibTransId="{CCE16D48-8029-459B-8C65-3ACE433713D7}"/>
    <dgm:cxn modelId="{A514801F-A9D7-468B-9647-8D6345740F6C}" type="presOf" srcId="{8E9DC6E5-E154-4532-B576-163445966036}" destId="{0D8119E9-0521-4CD5-9061-54DAF3D3F03A}" srcOrd="0" destOrd="0" presId="urn:microsoft.com/office/officeart/2005/8/layout/radial3"/>
    <dgm:cxn modelId="{A5D6B6AF-5230-441A-B518-58918ABE5D9B}" srcId="{6CA405C5-FDEF-4586-8BC1-D976AC52BF47}" destId="{7B0231DA-5D25-41DC-ABAA-0D3FB339ABAD}" srcOrd="4" destOrd="0" parTransId="{A55F4F78-4393-4D78-8F19-AEDCF70B588B}" sibTransId="{6270B6BA-0C1A-4272-88B5-ACAEC1BAC089}"/>
    <dgm:cxn modelId="{0074A73F-217E-427D-844D-AB5D09C3818E}" type="presParOf" srcId="{6F1EF292-4383-4CAC-8075-3C4B1D8AAE2D}" destId="{EDFB9F41-CA14-44B5-A5E5-8E44F569BA4E}" srcOrd="0" destOrd="0" presId="urn:microsoft.com/office/officeart/2005/8/layout/radial3"/>
    <dgm:cxn modelId="{272EADB6-0968-4387-A95C-A968E5F9AD6A}" type="presParOf" srcId="{EDFB9F41-CA14-44B5-A5E5-8E44F569BA4E}" destId="{0D2D8FF4-6C28-49D4-B258-E2AC4295C94A}" srcOrd="0" destOrd="0" presId="urn:microsoft.com/office/officeart/2005/8/layout/radial3"/>
    <dgm:cxn modelId="{A9ADB773-7EDF-47AC-B191-C6E4FF6A0DE8}" type="presParOf" srcId="{EDFB9F41-CA14-44B5-A5E5-8E44F569BA4E}" destId="{7C405B0F-0C26-4D41-9472-3DF44918FC31}" srcOrd="1" destOrd="0" presId="urn:microsoft.com/office/officeart/2005/8/layout/radial3"/>
    <dgm:cxn modelId="{CC7B651B-F323-4E75-B266-68054D0CE6D9}" type="presParOf" srcId="{EDFB9F41-CA14-44B5-A5E5-8E44F569BA4E}" destId="{8749DDB7-DC1C-4D47-AD9A-2A6BD431CF3C}" srcOrd="2" destOrd="0" presId="urn:microsoft.com/office/officeart/2005/8/layout/radial3"/>
    <dgm:cxn modelId="{E6BF0FC7-1331-4310-B57B-54CA6DD9EBED}" type="presParOf" srcId="{EDFB9F41-CA14-44B5-A5E5-8E44F569BA4E}" destId="{27442733-2D80-4632-B7E2-AD4520291AC0}" srcOrd="3" destOrd="0" presId="urn:microsoft.com/office/officeart/2005/8/layout/radial3"/>
    <dgm:cxn modelId="{58C55226-3348-471E-B52A-280BC98B39BD}" type="presParOf" srcId="{EDFB9F41-CA14-44B5-A5E5-8E44F569BA4E}" destId="{E77EE0F7-7376-420A-A2EA-0F98E8F2EFCB}" srcOrd="4" destOrd="0" presId="urn:microsoft.com/office/officeart/2005/8/layout/radial3"/>
    <dgm:cxn modelId="{3B88B909-E550-4388-A3B8-78E3CDA6EB46}" type="presParOf" srcId="{EDFB9F41-CA14-44B5-A5E5-8E44F569BA4E}" destId="{98ADB175-EB26-4A63-A2B2-EE07E6AB91FB}" srcOrd="5" destOrd="0" presId="urn:microsoft.com/office/officeart/2005/8/layout/radial3"/>
    <dgm:cxn modelId="{A0DAC1BE-7C14-4A7D-82B7-D7161B98A25F}" type="presParOf" srcId="{EDFB9F41-CA14-44B5-A5E5-8E44F569BA4E}" destId="{0D8119E9-0521-4CD5-9061-54DAF3D3F03A}" srcOrd="6" destOrd="0" presId="urn:microsoft.com/office/officeart/2005/8/layout/radial3"/>
    <dgm:cxn modelId="{95BA3254-6844-40D1-8BE2-24E030863637}" type="presParOf" srcId="{EDFB9F41-CA14-44B5-A5E5-8E44F569BA4E}" destId="{81717A0D-DDFF-4A10-B35D-B9ADA3A4D6E5}" srcOrd="7" destOrd="0" presId="urn:microsoft.com/office/officeart/2005/8/layout/radial3"/>
    <dgm:cxn modelId="{182D4D03-C710-4581-A5CC-77DF7E8AFDAD}" type="presParOf" srcId="{EDFB9F41-CA14-44B5-A5E5-8E44F569BA4E}" destId="{860B4DB9-5EB5-4757-B7C0-33918D24A204}" srcOrd="8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47" cy="496895"/>
          </a:xfrm>
          <a:prstGeom prst="rect">
            <a:avLst/>
          </a:prstGeom>
        </p:spPr>
        <p:txBody>
          <a:bodyPr vert="horz" lIns="92482" tIns="46241" rIns="92482" bIns="4624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 dirty="0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quarter" idx="1"/>
          </p:nvPr>
        </p:nvSpPr>
        <p:spPr>
          <a:xfrm>
            <a:off x="3849826" y="0"/>
            <a:ext cx="2946246" cy="496895"/>
          </a:xfrm>
          <a:prstGeom prst="rect">
            <a:avLst/>
          </a:prstGeom>
        </p:spPr>
        <p:txBody>
          <a:bodyPr vert="horz" lIns="92482" tIns="46241" rIns="92482" bIns="4624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E6524CB-7987-4D9E-BD80-1217846D41F3}" type="datetimeFigureOut">
              <a:rPr lang="bg-BG"/>
              <a:pPr>
                <a:defRPr/>
              </a:pPr>
              <a:t>16.1.2020 г.</a:t>
            </a:fld>
            <a:endParaRPr lang="bg-BG" dirty="0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36"/>
            <a:ext cx="2946247" cy="496894"/>
          </a:xfrm>
          <a:prstGeom prst="rect">
            <a:avLst/>
          </a:prstGeom>
        </p:spPr>
        <p:txBody>
          <a:bodyPr vert="horz" lIns="92482" tIns="46241" rIns="92482" bIns="4624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 dirty="0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3"/>
          </p:nvPr>
        </p:nvSpPr>
        <p:spPr>
          <a:xfrm>
            <a:off x="3849826" y="9428136"/>
            <a:ext cx="2946246" cy="496894"/>
          </a:xfrm>
          <a:prstGeom prst="rect">
            <a:avLst/>
          </a:prstGeom>
        </p:spPr>
        <p:txBody>
          <a:bodyPr vert="horz" lIns="92482" tIns="46241" rIns="92482" bIns="4624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EAB2786-E3F8-4A9D-B224-28E33BFEE14C}" type="slidenum">
              <a:rPr lang="bg-BG"/>
              <a:pPr>
                <a:defRPr/>
              </a:pPr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2887461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bg-BG" dirty="0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CFD5A-32F9-4617-A65F-828885526F59}" type="datetimeFigureOut">
              <a:rPr lang="bg-BG"/>
              <a:pPr>
                <a:defRPr/>
              </a:pPr>
              <a:t>16.1.2020 г.</a:t>
            </a:fld>
            <a:endParaRPr lang="bg-BG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B552A-3BF3-420F-AD07-A263C0165559}" type="slidenum">
              <a:rPr lang="bg-BG"/>
              <a:pPr>
                <a:defRPr/>
              </a:pPr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093119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98D66-DA5E-46BD-ACAA-0BB086A7B9E1}" type="datetimeFigureOut">
              <a:rPr lang="bg-BG"/>
              <a:pPr>
                <a:defRPr/>
              </a:pPr>
              <a:t>16.1.2020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C25EB-12BB-4981-9AD1-1427DB8ADA48}" type="slidenum">
              <a:rPr lang="bg-BG"/>
              <a:pPr>
                <a:defRPr/>
              </a:pPr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093601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bg-BG" dirty="0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4289E-A724-4EC6-B215-291583B67575}" type="datetimeFigureOut">
              <a:rPr lang="bg-BG"/>
              <a:pPr>
                <a:defRPr/>
              </a:pPr>
              <a:t>16.1.2020 г.</a:t>
            </a:fld>
            <a:endParaRPr lang="bg-BG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075B4-7ED8-403F-B54D-32A096C142B0}" type="slidenum">
              <a:rPr lang="bg-BG"/>
              <a:pPr>
                <a:defRPr/>
              </a:pPr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399120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0957C-C483-4FC0-A5F8-0839FDFFFE0E}" type="datetimeFigureOut">
              <a:rPr lang="bg-BG"/>
              <a:pPr>
                <a:defRPr/>
              </a:pPr>
              <a:t>16.1.2020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B529A-63AC-4DDA-A948-11E135FB5543}" type="slidenum">
              <a:rPr lang="bg-BG"/>
              <a:pPr>
                <a:defRPr/>
              </a:pPr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725731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700 w 2706"/>
              <a:gd name="T1" fmla="*/ 0 h 640"/>
              <a:gd name="T2" fmla="*/ 2700 w 2706"/>
              <a:gd name="T3" fmla="*/ 0 h 640"/>
              <a:gd name="T4" fmla="*/ 2586 w 2706"/>
              <a:gd name="T5" fmla="*/ 18 h 640"/>
              <a:gd name="T6" fmla="*/ 2470 w 2706"/>
              <a:gd name="T7" fmla="*/ 38 h 640"/>
              <a:gd name="T8" fmla="*/ 2352 w 2706"/>
              <a:gd name="T9" fmla="*/ 60 h 640"/>
              <a:gd name="T10" fmla="*/ 2230 w 2706"/>
              <a:gd name="T11" fmla="*/ 82 h 640"/>
              <a:gd name="T12" fmla="*/ 2106 w 2706"/>
              <a:gd name="T13" fmla="*/ 108 h 640"/>
              <a:gd name="T14" fmla="*/ 1978 w 2706"/>
              <a:gd name="T15" fmla="*/ 134 h 640"/>
              <a:gd name="T16" fmla="*/ 1848 w 2706"/>
              <a:gd name="T17" fmla="*/ 164 h 640"/>
              <a:gd name="T18" fmla="*/ 1714 w 2706"/>
              <a:gd name="T19" fmla="*/ 194 h 640"/>
              <a:gd name="T20" fmla="*/ 1714 w 2706"/>
              <a:gd name="T21" fmla="*/ 194 h 640"/>
              <a:gd name="T22" fmla="*/ 1472 w 2706"/>
              <a:gd name="T23" fmla="*/ 252 h 640"/>
              <a:gd name="T24" fmla="*/ 1236 w 2706"/>
              <a:gd name="T25" fmla="*/ 304 h 640"/>
              <a:gd name="T26" fmla="*/ 1010 w 2706"/>
              <a:gd name="T27" fmla="*/ 352 h 640"/>
              <a:gd name="T28" fmla="*/ 792 w 2706"/>
              <a:gd name="T29" fmla="*/ 398 h 640"/>
              <a:gd name="T30" fmla="*/ 584 w 2706"/>
              <a:gd name="T31" fmla="*/ 438 h 640"/>
              <a:gd name="T32" fmla="*/ 382 w 2706"/>
              <a:gd name="T33" fmla="*/ 474 h 640"/>
              <a:gd name="T34" fmla="*/ 188 w 2706"/>
              <a:gd name="T35" fmla="*/ 508 h 640"/>
              <a:gd name="T36" fmla="*/ 0 w 2706"/>
              <a:gd name="T37" fmla="*/ 538 h 640"/>
              <a:gd name="T38" fmla="*/ 0 w 2706"/>
              <a:gd name="T39" fmla="*/ 538 h 640"/>
              <a:gd name="T40" fmla="*/ 130 w 2706"/>
              <a:gd name="T41" fmla="*/ 556 h 640"/>
              <a:gd name="T42" fmla="*/ 254 w 2706"/>
              <a:gd name="T43" fmla="*/ 572 h 640"/>
              <a:gd name="T44" fmla="*/ 374 w 2706"/>
              <a:gd name="T45" fmla="*/ 586 h 640"/>
              <a:gd name="T46" fmla="*/ 492 w 2706"/>
              <a:gd name="T47" fmla="*/ 598 h 640"/>
              <a:gd name="T48" fmla="*/ 606 w 2706"/>
              <a:gd name="T49" fmla="*/ 610 h 640"/>
              <a:gd name="T50" fmla="*/ 716 w 2706"/>
              <a:gd name="T51" fmla="*/ 618 h 640"/>
              <a:gd name="T52" fmla="*/ 822 w 2706"/>
              <a:gd name="T53" fmla="*/ 626 h 640"/>
              <a:gd name="T54" fmla="*/ 926 w 2706"/>
              <a:gd name="T55" fmla="*/ 632 h 640"/>
              <a:gd name="T56" fmla="*/ 1028 w 2706"/>
              <a:gd name="T57" fmla="*/ 636 h 640"/>
              <a:gd name="T58" fmla="*/ 1126 w 2706"/>
              <a:gd name="T59" fmla="*/ 638 h 640"/>
              <a:gd name="T60" fmla="*/ 1220 w 2706"/>
              <a:gd name="T61" fmla="*/ 640 h 640"/>
              <a:gd name="T62" fmla="*/ 1312 w 2706"/>
              <a:gd name="T63" fmla="*/ 640 h 640"/>
              <a:gd name="T64" fmla="*/ 1402 w 2706"/>
              <a:gd name="T65" fmla="*/ 638 h 640"/>
              <a:gd name="T66" fmla="*/ 1490 w 2706"/>
              <a:gd name="T67" fmla="*/ 636 h 640"/>
              <a:gd name="T68" fmla="*/ 1574 w 2706"/>
              <a:gd name="T69" fmla="*/ 632 h 640"/>
              <a:gd name="T70" fmla="*/ 1656 w 2706"/>
              <a:gd name="T71" fmla="*/ 626 h 640"/>
              <a:gd name="T72" fmla="*/ 1734 w 2706"/>
              <a:gd name="T73" fmla="*/ 620 h 640"/>
              <a:gd name="T74" fmla="*/ 1812 w 2706"/>
              <a:gd name="T75" fmla="*/ 612 h 640"/>
              <a:gd name="T76" fmla="*/ 1886 w 2706"/>
              <a:gd name="T77" fmla="*/ 602 h 640"/>
              <a:gd name="T78" fmla="*/ 1960 w 2706"/>
              <a:gd name="T79" fmla="*/ 592 h 640"/>
              <a:gd name="T80" fmla="*/ 2030 w 2706"/>
              <a:gd name="T81" fmla="*/ 580 h 640"/>
              <a:gd name="T82" fmla="*/ 2100 w 2706"/>
              <a:gd name="T83" fmla="*/ 568 h 640"/>
              <a:gd name="T84" fmla="*/ 2166 w 2706"/>
              <a:gd name="T85" fmla="*/ 554 h 640"/>
              <a:gd name="T86" fmla="*/ 2232 w 2706"/>
              <a:gd name="T87" fmla="*/ 540 h 640"/>
              <a:gd name="T88" fmla="*/ 2296 w 2706"/>
              <a:gd name="T89" fmla="*/ 524 h 640"/>
              <a:gd name="T90" fmla="*/ 2358 w 2706"/>
              <a:gd name="T91" fmla="*/ 508 h 640"/>
              <a:gd name="T92" fmla="*/ 2418 w 2706"/>
              <a:gd name="T93" fmla="*/ 490 h 640"/>
              <a:gd name="T94" fmla="*/ 2478 w 2706"/>
              <a:gd name="T95" fmla="*/ 472 h 640"/>
              <a:gd name="T96" fmla="*/ 2592 w 2706"/>
              <a:gd name="T97" fmla="*/ 432 h 640"/>
              <a:gd name="T98" fmla="*/ 2702 w 2706"/>
              <a:gd name="T99" fmla="*/ 390 h 640"/>
              <a:gd name="T100" fmla="*/ 2702 w 2706"/>
              <a:gd name="T101" fmla="*/ 390 h 640"/>
              <a:gd name="T102" fmla="*/ 2706 w 2706"/>
              <a:gd name="T103" fmla="*/ 388 h 640"/>
              <a:gd name="T104" fmla="*/ 2706 w 2706"/>
              <a:gd name="T105" fmla="*/ 388 h 640"/>
              <a:gd name="T106" fmla="*/ 2706 w 2706"/>
              <a:gd name="T107" fmla="*/ 0 h 640"/>
              <a:gd name="T108" fmla="*/ 2706 w 2706"/>
              <a:gd name="T109" fmla="*/ 0 h 640"/>
              <a:gd name="T110" fmla="*/ 2700 w 2706"/>
              <a:gd name="T111" fmla="*/ 0 h 640"/>
              <a:gd name="T112" fmla="*/ 2700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 dirty="0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5216 w 5216"/>
              <a:gd name="T1" fmla="*/ 714 h 762"/>
              <a:gd name="T2" fmla="*/ 4984 w 5216"/>
              <a:gd name="T3" fmla="*/ 686 h 762"/>
              <a:gd name="T4" fmla="*/ 4478 w 5216"/>
              <a:gd name="T5" fmla="*/ 610 h 762"/>
              <a:gd name="T6" fmla="*/ 3914 w 5216"/>
              <a:gd name="T7" fmla="*/ 508 h 762"/>
              <a:gd name="T8" fmla="*/ 3286 w 5216"/>
              <a:gd name="T9" fmla="*/ 374 h 762"/>
              <a:gd name="T10" fmla="*/ 2946 w 5216"/>
              <a:gd name="T11" fmla="*/ 296 h 762"/>
              <a:gd name="T12" fmla="*/ 2682 w 5216"/>
              <a:gd name="T13" fmla="*/ 236 h 762"/>
              <a:gd name="T14" fmla="*/ 2430 w 5216"/>
              <a:gd name="T15" fmla="*/ 184 h 762"/>
              <a:gd name="T16" fmla="*/ 2190 w 5216"/>
              <a:gd name="T17" fmla="*/ 140 h 762"/>
              <a:gd name="T18" fmla="*/ 1960 w 5216"/>
              <a:gd name="T19" fmla="*/ 102 h 762"/>
              <a:gd name="T20" fmla="*/ 1740 w 5216"/>
              <a:gd name="T21" fmla="*/ 72 h 762"/>
              <a:gd name="T22" fmla="*/ 1334 w 5216"/>
              <a:gd name="T23" fmla="*/ 28 h 762"/>
              <a:gd name="T24" fmla="*/ 970 w 5216"/>
              <a:gd name="T25" fmla="*/ 4 h 762"/>
              <a:gd name="T26" fmla="*/ 644 w 5216"/>
              <a:gd name="T27" fmla="*/ 0 h 762"/>
              <a:gd name="T28" fmla="*/ 358 w 5216"/>
              <a:gd name="T29" fmla="*/ 10 h 762"/>
              <a:gd name="T30" fmla="*/ 110 w 5216"/>
              <a:gd name="T31" fmla="*/ 32 h 762"/>
              <a:gd name="T32" fmla="*/ 0 w 5216"/>
              <a:gd name="T33" fmla="*/ 48 h 762"/>
              <a:gd name="T34" fmla="*/ 314 w 5216"/>
              <a:gd name="T35" fmla="*/ 86 h 762"/>
              <a:gd name="T36" fmla="*/ 652 w 5216"/>
              <a:gd name="T37" fmla="*/ 140 h 762"/>
              <a:gd name="T38" fmla="*/ 1014 w 5216"/>
              <a:gd name="T39" fmla="*/ 210 h 762"/>
              <a:gd name="T40" fmla="*/ 1402 w 5216"/>
              <a:gd name="T41" fmla="*/ 296 h 762"/>
              <a:gd name="T42" fmla="*/ 1756 w 5216"/>
              <a:gd name="T43" fmla="*/ 378 h 762"/>
              <a:gd name="T44" fmla="*/ 2408 w 5216"/>
              <a:gd name="T45" fmla="*/ 516 h 762"/>
              <a:gd name="T46" fmla="*/ 2708 w 5216"/>
              <a:gd name="T47" fmla="*/ 572 h 762"/>
              <a:gd name="T48" fmla="*/ 2992 w 5216"/>
              <a:gd name="T49" fmla="*/ 620 h 762"/>
              <a:gd name="T50" fmla="*/ 3260 w 5216"/>
              <a:gd name="T51" fmla="*/ 662 h 762"/>
              <a:gd name="T52" fmla="*/ 3512 w 5216"/>
              <a:gd name="T53" fmla="*/ 694 h 762"/>
              <a:gd name="T54" fmla="*/ 3750 w 5216"/>
              <a:gd name="T55" fmla="*/ 722 h 762"/>
              <a:gd name="T56" fmla="*/ 3974 w 5216"/>
              <a:gd name="T57" fmla="*/ 740 h 762"/>
              <a:gd name="T58" fmla="*/ 4184 w 5216"/>
              <a:gd name="T59" fmla="*/ 754 h 762"/>
              <a:gd name="T60" fmla="*/ 4384 w 5216"/>
              <a:gd name="T61" fmla="*/ 762 h 762"/>
              <a:gd name="T62" fmla="*/ 4570 w 5216"/>
              <a:gd name="T63" fmla="*/ 762 h 762"/>
              <a:gd name="T64" fmla="*/ 4746 w 5216"/>
              <a:gd name="T65" fmla="*/ 758 h 762"/>
              <a:gd name="T66" fmla="*/ 4912 w 5216"/>
              <a:gd name="T67" fmla="*/ 748 h 762"/>
              <a:gd name="T68" fmla="*/ 5068 w 5216"/>
              <a:gd name="T69" fmla="*/ 732 h 762"/>
              <a:gd name="T70" fmla="*/ 5216 w 5216"/>
              <a:gd name="T71" fmla="*/ 714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 dirty="0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70 h 694"/>
              <a:gd name="T2" fmla="*/ 0 w 5144"/>
              <a:gd name="T3" fmla="*/ 70 h 694"/>
              <a:gd name="T4" fmla="*/ 18 w 5144"/>
              <a:gd name="T5" fmla="*/ 66 h 694"/>
              <a:gd name="T6" fmla="*/ 72 w 5144"/>
              <a:gd name="T7" fmla="*/ 56 h 694"/>
              <a:gd name="T8" fmla="*/ 164 w 5144"/>
              <a:gd name="T9" fmla="*/ 42 h 694"/>
              <a:gd name="T10" fmla="*/ 224 w 5144"/>
              <a:gd name="T11" fmla="*/ 34 h 694"/>
              <a:gd name="T12" fmla="*/ 294 w 5144"/>
              <a:gd name="T13" fmla="*/ 26 h 694"/>
              <a:gd name="T14" fmla="*/ 372 w 5144"/>
              <a:gd name="T15" fmla="*/ 20 h 694"/>
              <a:gd name="T16" fmla="*/ 462 w 5144"/>
              <a:gd name="T17" fmla="*/ 14 h 694"/>
              <a:gd name="T18" fmla="*/ 560 w 5144"/>
              <a:gd name="T19" fmla="*/ 8 h 694"/>
              <a:gd name="T20" fmla="*/ 670 w 5144"/>
              <a:gd name="T21" fmla="*/ 4 h 694"/>
              <a:gd name="T22" fmla="*/ 790 w 5144"/>
              <a:gd name="T23" fmla="*/ 2 h 694"/>
              <a:gd name="T24" fmla="*/ 920 w 5144"/>
              <a:gd name="T25" fmla="*/ 0 h 694"/>
              <a:gd name="T26" fmla="*/ 1060 w 5144"/>
              <a:gd name="T27" fmla="*/ 2 h 694"/>
              <a:gd name="T28" fmla="*/ 1210 w 5144"/>
              <a:gd name="T29" fmla="*/ 6 h 694"/>
              <a:gd name="T30" fmla="*/ 1372 w 5144"/>
              <a:gd name="T31" fmla="*/ 14 h 694"/>
              <a:gd name="T32" fmla="*/ 1544 w 5144"/>
              <a:gd name="T33" fmla="*/ 24 h 694"/>
              <a:gd name="T34" fmla="*/ 1726 w 5144"/>
              <a:gd name="T35" fmla="*/ 40 h 694"/>
              <a:gd name="T36" fmla="*/ 1920 w 5144"/>
              <a:gd name="T37" fmla="*/ 58 h 694"/>
              <a:gd name="T38" fmla="*/ 2126 w 5144"/>
              <a:gd name="T39" fmla="*/ 80 h 694"/>
              <a:gd name="T40" fmla="*/ 2342 w 5144"/>
              <a:gd name="T41" fmla="*/ 106 h 694"/>
              <a:gd name="T42" fmla="*/ 2570 w 5144"/>
              <a:gd name="T43" fmla="*/ 138 h 694"/>
              <a:gd name="T44" fmla="*/ 2808 w 5144"/>
              <a:gd name="T45" fmla="*/ 174 h 694"/>
              <a:gd name="T46" fmla="*/ 3058 w 5144"/>
              <a:gd name="T47" fmla="*/ 216 h 694"/>
              <a:gd name="T48" fmla="*/ 3320 w 5144"/>
              <a:gd name="T49" fmla="*/ 266 h 694"/>
              <a:gd name="T50" fmla="*/ 3594 w 5144"/>
              <a:gd name="T51" fmla="*/ 320 h 694"/>
              <a:gd name="T52" fmla="*/ 3880 w 5144"/>
              <a:gd name="T53" fmla="*/ 380 h 694"/>
              <a:gd name="T54" fmla="*/ 4178 w 5144"/>
              <a:gd name="T55" fmla="*/ 448 h 694"/>
              <a:gd name="T56" fmla="*/ 4488 w 5144"/>
              <a:gd name="T57" fmla="*/ 522 h 694"/>
              <a:gd name="T58" fmla="*/ 4810 w 5144"/>
              <a:gd name="T59" fmla="*/ 604 h 694"/>
              <a:gd name="T60" fmla="*/ 5144 w 5144"/>
              <a:gd name="T61" fmla="*/ 694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bg-BG" dirty="0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584 h 584"/>
              <a:gd name="T2" fmla="*/ 0 w 3112"/>
              <a:gd name="T3" fmla="*/ 584 h 584"/>
              <a:gd name="T4" fmla="*/ 90 w 3112"/>
              <a:gd name="T5" fmla="*/ 560 h 584"/>
              <a:gd name="T6" fmla="*/ 336 w 3112"/>
              <a:gd name="T7" fmla="*/ 498 h 584"/>
              <a:gd name="T8" fmla="*/ 506 w 3112"/>
              <a:gd name="T9" fmla="*/ 456 h 584"/>
              <a:gd name="T10" fmla="*/ 702 w 3112"/>
              <a:gd name="T11" fmla="*/ 410 h 584"/>
              <a:gd name="T12" fmla="*/ 920 w 3112"/>
              <a:gd name="T13" fmla="*/ 360 h 584"/>
              <a:gd name="T14" fmla="*/ 1154 w 3112"/>
              <a:gd name="T15" fmla="*/ 306 h 584"/>
              <a:gd name="T16" fmla="*/ 1402 w 3112"/>
              <a:gd name="T17" fmla="*/ 254 h 584"/>
              <a:gd name="T18" fmla="*/ 1656 w 3112"/>
              <a:gd name="T19" fmla="*/ 202 h 584"/>
              <a:gd name="T20" fmla="*/ 1916 w 3112"/>
              <a:gd name="T21" fmla="*/ 154 h 584"/>
              <a:gd name="T22" fmla="*/ 2174 w 3112"/>
              <a:gd name="T23" fmla="*/ 108 h 584"/>
              <a:gd name="T24" fmla="*/ 2302 w 3112"/>
              <a:gd name="T25" fmla="*/ 88 h 584"/>
              <a:gd name="T26" fmla="*/ 2426 w 3112"/>
              <a:gd name="T27" fmla="*/ 68 h 584"/>
              <a:gd name="T28" fmla="*/ 2550 w 3112"/>
              <a:gd name="T29" fmla="*/ 52 h 584"/>
              <a:gd name="T30" fmla="*/ 2670 w 3112"/>
              <a:gd name="T31" fmla="*/ 36 h 584"/>
              <a:gd name="T32" fmla="*/ 2788 w 3112"/>
              <a:gd name="T33" fmla="*/ 24 h 584"/>
              <a:gd name="T34" fmla="*/ 2900 w 3112"/>
              <a:gd name="T35" fmla="*/ 14 h 584"/>
              <a:gd name="T36" fmla="*/ 3008 w 3112"/>
              <a:gd name="T37" fmla="*/ 6 h 584"/>
              <a:gd name="T38" fmla="*/ 3112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bg-BG" dirty="0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8192 w 8196"/>
              <a:gd name="T1" fmla="*/ 512 h 1192"/>
              <a:gd name="T2" fmla="*/ 8040 w 8196"/>
              <a:gd name="T3" fmla="*/ 570 h 1192"/>
              <a:gd name="T4" fmla="*/ 7878 w 8196"/>
              <a:gd name="T5" fmla="*/ 620 h 1192"/>
              <a:gd name="T6" fmla="*/ 7706 w 8196"/>
              <a:gd name="T7" fmla="*/ 666 h 1192"/>
              <a:gd name="T8" fmla="*/ 7522 w 8196"/>
              <a:gd name="T9" fmla="*/ 702 h 1192"/>
              <a:gd name="T10" fmla="*/ 7322 w 8196"/>
              <a:gd name="T11" fmla="*/ 730 h 1192"/>
              <a:gd name="T12" fmla="*/ 7106 w 8196"/>
              <a:gd name="T13" fmla="*/ 750 h 1192"/>
              <a:gd name="T14" fmla="*/ 6872 w 8196"/>
              <a:gd name="T15" fmla="*/ 762 h 1192"/>
              <a:gd name="T16" fmla="*/ 6618 w 8196"/>
              <a:gd name="T17" fmla="*/ 760 h 1192"/>
              <a:gd name="T18" fmla="*/ 6342 w 8196"/>
              <a:gd name="T19" fmla="*/ 750 h 1192"/>
              <a:gd name="T20" fmla="*/ 6042 w 8196"/>
              <a:gd name="T21" fmla="*/ 726 h 1192"/>
              <a:gd name="T22" fmla="*/ 5716 w 8196"/>
              <a:gd name="T23" fmla="*/ 690 h 1192"/>
              <a:gd name="T24" fmla="*/ 5364 w 8196"/>
              <a:gd name="T25" fmla="*/ 642 h 1192"/>
              <a:gd name="T26" fmla="*/ 4982 w 8196"/>
              <a:gd name="T27" fmla="*/ 578 h 1192"/>
              <a:gd name="T28" fmla="*/ 4568 w 8196"/>
              <a:gd name="T29" fmla="*/ 500 h 1192"/>
              <a:gd name="T30" fmla="*/ 4122 w 8196"/>
              <a:gd name="T31" fmla="*/ 406 h 1192"/>
              <a:gd name="T32" fmla="*/ 3640 w 8196"/>
              <a:gd name="T33" fmla="*/ 296 h 1192"/>
              <a:gd name="T34" fmla="*/ 3396 w 8196"/>
              <a:gd name="T35" fmla="*/ 240 h 1192"/>
              <a:gd name="T36" fmla="*/ 2934 w 8196"/>
              <a:gd name="T37" fmla="*/ 148 h 1192"/>
              <a:gd name="T38" fmla="*/ 2512 w 8196"/>
              <a:gd name="T39" fmla="*/ 82 h 1192"/>
              <a:gd name="T40" fmla="*/ 2126 w 8196"/>
              <a:gd name="T41" fmla="*/ 36 h 1192"/>
              <a:gd name="T42" fmla="*/ 1776 w 8196"/>
              <a:gd name="T43" fmla="*/ 10 h 1192"/>
              <a:gd name="T44" fmla="*/ 1462 w 8196"/>
              <a:gd name="T45" fmla="*/ 0 h 1192"/>
              <a:gd name="T46" fmla="*/ 1182 w 8196"/>
              <a:gd name="T47" fmla="*/ 4 h 1192"/>
              <a:gd name="T48" fmla="*/ 934 w 8196"/>
              <a:gd name="T49" fmla="*/ 20 h 1192"/>
              <a:gd name="T50" fmla="*/ 716 w 8196"/>
              <a:gd name="T51" fmla="*/ 44 h 1192"/>
              <a:gd name="T52" fmla="*/ 530 w 8196"/>
              <a:gd name="T53" fmla="*/ 74 h 1192"/>
              <a:gd name="T54" fmla="*/ 374 w 8196"/>
              <a:gd name="T55" fmla="*/ 108 h 1192"/>
              <a:gd name="T56" fmla="*/ 248 w 8196"/>
              <a:gd name="T57" fmla="*/ 144 h 1192"/>
              <a:gd name="T58" fmla="*/ 148 w 8196"/>
              <a:gd name="T59" fmla="*/ 176 h 1192"/>
              <a:gd name="T60" fmla="*/ 48 w 8196"/>
              <a:gd name="T61" fmla="*/ 216 h 1192"/>
              <a:gd name="T62" fmla="*/ 0 w 8196"/>
              <a:gd name="T63" fmla="*/ 240 h 1192"/>
              <a:gd name="T64" fmla="*/ 8192 w 8196"/>
              <a:gd name="T65" fmla="*/ 1192 h 1192"/>
              <a:gd name="T66" fmla="*/ 8196 w 8196"/>
              <a:gd name="T67" fmla="*/ 1186 h 1192"/>
              <a:gd name="T68" fmla="*/ 8196 w 8196"/>
              <a:gd name="T69" fmla="*/ 510 h 1192"/>
              <a:gd name="T70" fmla="*/ 8192 w 8196"/>
              <a:gd name="T71" fmla="*/ 512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3E652-0026-43E4-B92D-B5FA7F3A440C}" type="datetimeFigureOut">
              <a:rPr lang="bg-BG"/>
              <a:pPr>
                <a:defRPr/>
              </a:pPr>
              <a:t>16.1.2020 г.</a:t>
            </a:fld>
            <a:endParaRPr lang="bg-BG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8D6C0-A73C-434E-B83A-2E4AE90DCAA8}" type="slidenum">
              <a:rPr lang="bg-BG"/>
              <a:pPr>
                <a:defRPr/>
              </a:pPr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701993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F6DB2-40B7-4B33-8DF1-4BDC6E91B21D}" type="datetimeFigureOut">
              <a:rPr lang="bg-BG"/>
              <a:pPr>
                <a:defRPr/>
              </a:pPr>
              <a:t>16.1.2020 г.</a:t>
            </a:fld>
            <a:endParaRPr lang="bg-BG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32ACF-E142-44AB-B1DD-0E4AC7D437AF}" type="slidenum">
              <a:rPr lang="bg-BG"/>
              <a:pPr>
                <a:defRPr/>
              </a:pPr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018987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57669-F8C1-4CAB-9535-B9CC768D5855}" type="datetimeFigureOut">
              <a:rPr lang="bg-BG"/>
              <a:pPr>
                <a:defRPr/>
              </a:pPr>
              <a:t>16.1.2020 г.</a:t>
            </a:fld>
            <a:endParaRPr lang="bg-BG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39D8E-17B2-4968-A51D-151E822D74FB}" type="slidenum">
              <a:rPr lang="bg-BG"/>
              <a:pPr>
                <a:defRPr/>
              </a:pPr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967729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207C3-1EE8-4E75-943F-91B6E8A797C0}" type="datetimeFigureOut">
              <a:rPr lang="bg-BG"/>
              <a:pPr>
                <a:defRPr/>
              </a:pPr>
              <a:t>16.1.2020 г.</a:t>
            </a:fld>
            <a:endParaRPr lang="bg-BG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70283-9832-4DBE-BDDC-5B1799B794E5}" type="slidenum">
              <a:rPr lang="bg-BG"/>
              <a:pPr>
                <a:defRPr/>
              </a:pPr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459051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bg-BG" dirty="0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 dirty="0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530F1-83CC-422A-850F-8400EFAC354F}" type="datetimeFigureOut">
              <a:rPr lang="bg-BG"/>
              <a:pPr>
                <a:defRPr/>
              </a:pPr>
              <a:t>16.1.2020 г.</a:t>
            </a:fld>
            <a:endParaRPr lang="bg-BG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8B500-BB4A-4008-9046-FC7B0CE18446}" type="slidenum">
              <a:rPr lang="bg-BG"/>
              <a:pPr>
                <a:defRPr/>
              </a:pPr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43009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bg-BG" dirty="0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 dirty="0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02820-0FCF-4F22-A84B-6FB3F602E0A5}" type="datetimeFigureOut">
              <a:rPr lang="bg-BG"/>
              <a:pPr>
                <a:defRPr/>
              </a:pPr>
              <a:t>16.1.2020 г.</a:t>
            </a:fld>
            <a:endParaRPr lang="bg-BG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dirty="0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CD182-938F-4999-B523-FF5B94C4631E}" type="slidenum">
              <a:rPr lang="bg-BG"/>
              <a:pPr>
                <a:defRPr/>
              </a:pPr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094001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bg-BG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bg-BG" noProof="0" dirty="0" smtClean="0"/>
              <a:t>Щракнете върху иконата, за да добавите картина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E1212-9798-4F53-BEF0-0781F4859F02}" type="datetimeFigureOut">
              <a:rPr lang="bg-BG"/>
              <a:pPr>
                <a:defRPr/>
              </a:pPr>
              <a:t>16.1.2020 г.</a:t>
            </a:fld>
            <a:endParaRPr lang="bg-BG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dirty="0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40DCA-778E-4F55-88B1-B31D61212D31}" type="slidenum">
              <a:rPr lang="bg-BG"/>
              <a:pPr>
                <a:defRPr/>
              </a:pPr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77950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bg-BG" dirty="0"/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 dirty="0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bg-BG" smtClean="0"/>
              <a:t>Редакт. стил загл. образец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D2E36B-A716-4C4D-BEE4-DC93F4C0D226}" type="datetimeFigureOut">
              <a:rPr lang="bg-BG"/>
              <a:pPr>
                <a:defRPr/>
              </a:pPr>
              <a:t>16.1.2020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A4FC1C-F238-4661-A099-63947CA7019F}" type="slidenum">
              <a:rPr lang="bg-BG"/>
              <a:pPr>
                <a:defRPr/>
              </a:pPr>
              <a:t>‹#›</a:t>
            </a:fld>
            <a:endParaRPr lang="bg-BG" dirty="0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2" r:id="rId2"/>
    <p:sldLayoutId id="2147483828" r:id="rId3"/>
    <p:sldLayoutId id="2147483823" r:id="rId4"/>
    <p:sldLayoutId id="2147483824" r:id="rId5"/>
    <p:sldLayoutId id="2147483825" r:id="rId6"/>
    <p:sldLayoutId id="2147483829" r:id="rId7"/>
    <p:sldLayoutId id="2147483830" r:id="rId8"/>
    <p:sldLayoutId id="2147483831" r:id="rId9"/>
    <p:sldLayoutId id="2147483826" r:id="rId10"/>
    <p:sldLayoutId id="214748383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лавие 1"/>
          <p:cNvSpPr>
            <a:spLocks noGrp="1"/>
          </p:cNvSpPr>
          <p:nvPr>
            <p:ph type="title"/>
          </p:nvPr>
        </p:nvSpPr>
        <p:spPr>
          <a:xfrm>
            <a:off x="323850" y="2852738"/>
            <a:ext cx="4752975" cy="3240087"/>
          </a:xfrm>
        </p:spPr>
        <p:txBody>
          <a:bodyPr/>
          <a:lstStyle/>
          <a:p>
            <a:r>
              <a:rPr lang="bg-BG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ПУБЛИЧНО ОБСЪЖДАНЕ НА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 НА </a:t>
            </a:r>
            <a:r>
              <a:rPr lang="bg-BG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g-BG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bg-BG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ЮДЖЕТ </a:t>
            </a:r>
            <a:r>
              <a:rPr lang="bg-BG" sz="4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</a:p>
        </p:txBody>
      </p:sp>
      <p:sp>
        <p:nvSpPr>
          <p:cNvPr id="8196" name="Правоъгълник 10"/>
          <p:cNvSpPr>
            <a:spLocks noChangeArrowheads="1"/>
          </p:cNvSpPr>
          <p:nvPr/>
        </p:nvSpPr>
        <p:spPr bwMode="auto">
          <a:xfrm>
            <a:off x="1574800" y="836613"/>
            <a:ext cx="29972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bg-BG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ОБЩИНА ЛОМ</a:t>
            </a:r>
          </a:p>
        </p:txBody>
      </p:sp>
      <p:pic>
        <p:nvPicPr>
          <p:cNvPr id="8197" name="Picture 2" descr="Gerb_Lom_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908050"/>
            <a:ext cx="1069975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oalom.acstre.com/assets/snimki/IZGLEDI%20OT%20LOM/DSC_0552%20%28%D0%BA%D0%BE%D0%BF%D0%B8%D1%8F%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94732"/>
            <a:ext cx="2868325" cy="1913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oalom.acstre.com/assets/snimki/2016-08-17/DSC_0845%20%D0%BA%D0%BE%D0%BF%D0%B8%D1%8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872" y="4441032"/>
            <a:ext cx="3600400" cy="239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firmitel.info/images/dd_gfx_35/images/903cd3b98d5200c5bf07664316c5d31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978025"/>
            <a:ext cx="3816424" cy="286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>
          <a:xfrm>
            <a:off x="912811" y="1772816"/>
            <a:ext cx="7408862" cy="4425355"/>
          </a:xfrm>
        </p:spPr>
        <p:txBody>
          <a:bodyPr/>
          <a:lstStyle/>
          <a:p>
            <a:pPr marL="0" indent="0" algn="ctr">
              <a:buNone/>
            </a:pPr>
            <a:r>
              <a:rPr lang="bg-BG" sz="2000" b="1" dirty="0" smtClean="0">
                <a:latin typeface="Times New Roman" pitchFamily="18" charset="0"/>
                <a:cs typeface="Times New Roman" pitchFamily="18" charset="0"/>
              </a:rPr>
              <a:t>ВЗАИМООТНОШЕНИЯ С РЕПУБЛИКАНСКИ БЮДЖЕТ:</a:t>
            </a:r>
          </a:p>
          <a:p>
            <a:pPr marL="0" indent="0" algn="ctr">
              <a:buNone/>
            </a:pPr>
            <a:r>
              <a:rPr lang="bg-BG" sz="2000" b="1" dirty="0" smtClean="0">
                <a:latin typeface="Times New Roman" pitchFamily="18" charset="0"/>
                <a:cs typeface="Times New Roman" pitchFamily="18" charset="0"/>
              </a:rPr>
              <a:t>            В РАЗМЕР НА </a:t>
            </a:r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17 433 108лева</a:t>
            </a:r>
          </a:p>
          <a:p>
            <a:pPr marL="0" indent="0">
              <a:buNone/>
            </a:pPr>
            <a:endParaRPr lang="bg-BG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bg-BG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ОБЩИНА </a:t>
            </a:r>
            <a:r>
              <a:rPr lang="bg-BG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ЛОМ</a:t>
            </a:r>
            <a:endParaRPr lang="bg-BG" dirty="0"/>
          </a:p>
        </p:txBody>
      </p:sp>
      <p:pic>
        <p:nvPicPr>
          <p:cNvPr id="4" name="Picture 2" descr="Gerb_Lom_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4" y="476672"/>
            <a:ext cx="1069975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234586"/>
              </p:ext>
            </p:extLst>
          </p:nvPr>
        </p:nvGraphicFramePr>
        <p:xfrm>
          <a:off x="323528" y="2780927"/>
          <a:ext cx="8568951" cy="3438881"/>
        </p:xfrm>
        <a:graphic>
          <a:graphicData uri="http://schemas.openxmlformats.org/drawingml/2006/table">
            <a:tbl>
              <a:tblPr firstRow="1" firstCol="1" bandRow="1"/>
              <a:tblGrid>
                <a:gridCol w="2535710"/>
                <a:gridCol w="1836204"/>
                <a:gridCol w="1726780"/>
                <a:gridCol w="1420998"/>
                <a:gridCol w="1049259"/>
              </a:tblGrid>
              <a:tr h="4320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Бюджетни </a:t>
                      </a:r>
                      <a:r>
                        <a:rPr lang="bg-BG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вза</a:t>
                      </a:r>
                      <a:r>
                        <a:rPr lang="bg-BG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r>
                        <a:rPr lang="bg-BG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моотношения </a:t>
                      </a:r>
                      <a:endParaRPr lang="bg-BG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Бюджет 2019 г</a:t>
                      </a:r>
                      <a:r>
                        <a:rPr lang="bg-BG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bg-BG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Бюджет 2020 г</a:t>
                      </a:r>
                      <a:r>
                        <a:rPr lang="bg-BG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bg-BG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разлика</a:t>
                      </a:r>
                      <a:endParaRPr lang="bg-BG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процент</a:t>
                      </a:r>
                      <a:endParaRPr lang="bg-BG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1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ОБЩО:</a:t>
                      </a:r>
                      <a:endParaRPr lang="bg-BG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r>
                        <a:rPr lang="bg-BG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bg-BG" sz="18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234 770лв</a:t>
                      </a:r>
                      <a:r>
                        <a:rPr lang="bg-BG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bg-BG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r>
                        <a:rPr lang="bg-BG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bg-BG" sz="18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433 108лв</a:t>
                      </a:r>
                      <a:r>
                        <a:rPr lang="bg-BG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bg-BG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bg-BG" sz="18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198 338</a:t>
                      </a:r>
                      <a:r>
                        <a:rPr lang="bg-BG" sz="18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лв</a:t>
                      </a:r>
                      <a:r>
                        <a:rPr lang="bg-BG" sz="18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bg-BG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7 ,4 %</a:t>
                      </a:r>
                      <a:endParaRPr lang="bg-BG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bg-BG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Обща </a:t>
                      </a:r>
                      <a:r>
                        <a:rPr lang="bg-BG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субсидия за делегирани от държавата дейности </a:t>
                      </a:r>
                      <a:endParaRPr lang="bg-BG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13 630 170лв</a:t>
                      </a:r>
                      <a:r>
                        <a:rPr lang="bg-BG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bg-BG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14 767 108лв</a:t>
                      </a:r>
                      <a:r>
                        <a:rPr lang="bg-BG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bg-BG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1 </a:t>
                      </a:r>
                      <a:r>
                        <a:rPr lang="bg-BG" sz="1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136</a:t>
                      </a:r>
                      <a:r>
                        <a:rPr lang="bg-BG" sz="18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938</a:t>
                      </a:r>
                      <a:r>
                        <a:rPr lang="bg-BG" sz="1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лв</a:t>
                      </a:r>
                      <a:r>
                        <a:rPr lang="bg-BG" sz="18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bg-BG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8, 3%</a:t>
                      </a:r>
                      <a:endParaRPr lang="bg-BG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bg-BG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Обща </a:t>
                      </a:r>
                      <a:r>
                        <a:rPr lang="bg-BG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изравнителна субсидия</a:t>
                      </a:r>
                      <a:endParaRPr lang="bg-BG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2 042</a:t>
                      </a:r>
                      <a:r>
                        <a:rPr lang="bg-BG" sz="18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bg-BG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200лв.</a:t>
                      </a:r>
                      <a:endParaRPr lang="bg-BG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2 042</a:t>
                      </a:r>
                      <a:r>
                        <a:rPr lang="bg-BG" sz="18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bg-BG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200лв.</a:t>
                      </a:r>
                      <a:endParaRPr lang="bg-BG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 лв</a:t>
                      </a:r>
                      <a:r>
                        <a:rPr lang="bg-BG" sz="18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bg-BG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0 %</a:t>
                      </a:r>
                      <a:endParaRPr lang="bg-BG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1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bg-BG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Зимно </a:t>
                      </a:r>
                      <a:r>
                        <a:rPr lang="bg-BG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поддържане</a:t>
                      </a:r>
                      <a:endParaRPr lang="bg-BG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86 200лв</a:t>
                      </a:r>
                      <a:r>
                        <a:rPr lang="bg-BG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bg-BG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100 500лв</a:t>
                      </a:r>
                      <a:r>
                        <a:rPr lang="bg-BG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bg-BG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r>
                        <a:rPr lang="bg-BG" sz="18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bg-BG" sz="1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300лв</a:t>
                      </a:r>
                      <a:r>
                        <a:rPr lang="bg-BG" sz="18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bg-BG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16,9%</a:t>
                      </a:r>
                      <a:endParaRPr lang="bg-BG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2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bg-BG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Капитални </a:t>
                      </a:r>
                      <a:r>
                        <a:rPr lang="bg-BG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вложения </a:t>
                      </a:r>
                      <a:endParaRPr lang="bg-BG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476</a:t>
                      </a:r>
                      <a:r>
                        <a:rPr lang="bg-BG" sz="1800" baseline="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200лв.</a:t>
                      </a:r>
                      <a:endParaRPr lang="bg-BG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523 300лв</a:t>
                      </a:r>
                      <a:r>
                        <a:rPr lang="bg-BG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bg-BG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47</a:t>
                      </a:r>
                      <a:r>
                        <a:rPr lang="bg-BG" sz="18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bg-BG" sz="1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100лв</a:t>
                      </a:r>
                      <a:r>
                        <a:rPr lang="bg-BG" sz="18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bg-BG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9,9%</a:t>
                      </a:r>
                      <a:endParaRPr lang="bg-BG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6302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effectLst>
                  <a:reflection blurRad="12700" endPos="0" dist="127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Местни </a:t>
            </a:r>
            <a:r>
              <a:rPr lang="bg-BG" dirty="0" smtClean="0">
                <a:effectLst>
                  <a:reflection blurRad="12700" endPos="0" dist="127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приходи</a:t>
            </a:r>
            <a:r>
              <a:rPr lang="bg-BG" dirty="0">
                <a:effectLst>
                  <a:reflection blurRad="12700" endPos="0" dist="127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dirty="0">
                <a:effectLst>
                  <a:reflection blurRad="12700" endPos="0" dist="127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bg-BG" dirty="0"/>
          </a:p>
        </p:txBody>
      </p:sp>
      <p:sp>
        <p:nvSpPr>
          <p:cNvPr id="3" name="Правоъгълник 2"/>
          <p:cNvSpPr/>
          <p:nvPr/>
        </p:nvSpPr>
        <p:spPr>
          <a:xfrm>
            <a:off x="611560" y="474345"/>
            <a:ext cx="7920880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g-BG" dirty="0" smtClean="0"/>
          </a:p>
          <a:p>
            <a:endParaRPr lang="bg-BG" dirty="0"/>
          </a:p>
          <a:p>
            <a:pPr algn="just"/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Конкретните </a:t>
            </a:r>
            <a:r>
              <a:rPr lang="bg-BG" sz="2800" dirty="0">
                <a:latin typeface="Times New Roman" pitchFamily="18" charset="0"/>
                <a:cs typeface="Times New Roman" pitchFamily="18" charset="0"/>
              </a:rPr>
              <a:t>размери на приходите за </a:t>
            </a:r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bg-BG" sz="2800" dirty="0">
                <a:latin typeface="Times New Roman" pitchFamily="18" charset="0"/>
                <a:cs typeface="Times New Roman" pitchFamily="18" charset="0"/>
              </a:rPr>
              <a:t>година са съобразени с всички фактори, формиращи собствената ни приходна база – данъчните основи, върху които се определят местните данъци, размер на данъчните ставки, размер на местните такси и цени на услуги, достигнатата събираемост и възможности за нейното </a:t>
            </a:r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подобряване.</a:t>
            </a:r>
          </a:p>
          <a:p>
            <a:pPr algn="just"/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Остават  </a:t>
            </a:r>
            <a:r>
              <a:rPr lang="bg-BG" sz="2800" dirty="0">
                <a:latin typeface="Times New Roman" pitchFamily="18" charset="0"/>
                <a:cs typeface="Times New Roman" pitchFamily="18" charset="0"/>
              </a:rPr>
              <a:t>непроменени </a:t>
            </a:r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размерите  </a:t>
            </a:r>
            <a:r>
              <a:rPr lang="bg-BG" sz="2800" dirty="0">
                <a:latin typeface="Times New Roman" pitchFamily="18" charset="0"/>
                <a:cs typeface="Times New Roman" pitchFamily="18" charset="0"/>
              </a:rPr>
              <a:t>на ставките на местните </a:t>
            </a:r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данъци.</a:t>
            </a:r>
            <a:endParaRPr lang="bg-BG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bg-BG" sz="2800" dirty="0">
                <a:latin typeface="Times New Roman" pitchFamily="18" charset="0"/>
                <a:cs typeface="Times New Roman" pitchFamily="18" charset="0"/>
              </a:rPr>
              <a:t>Промяна </a:t>
            </a:r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се наблюдава при местните такси. Променена е такса </a:t>
            </a:r>
            <a:r>
              <a:rPr lang="bg-BG" sz="2800" dirty="0">
                <a:latin typeface="Times New Roman" pitchFamily="18" charset="0"/>
                <a:cs typeface="Times New Roman" pitchFamily="18" charset="0"/>
              </a:rPr>
              <a:t>за битови </a:t>
            </a:r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отпадъци и отпадат таксите за детски градини и детски ясли. </a:t>
            </a:r>
            <a:endParaRPr lang="bg-BG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081865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bg-BG" b="1" dirty="0">
                <a:effectLst>
                  <a:reflection blurRad="12700" endPos="0" dist="12700" dir="5400000" sy="-90000" algn="bl" rotWithShape="0"/>
                </a:effectLst>
                <a:latin typeface="Times New Roman" pitchFamily="18" charset="0"/>
              </a:rPr>
              <a:t>Местни  данъчни приходи</a:t>
            </a:r>
            <a:endParaRPr lang="bg-BG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6618165"/>
              </p:ext>
            </p:extLst>
          </p:nvPr>
        </p:nvGraphicFramePr>
        <p:xfrm>
          <a:off x="395537" y="1385491"/>
          <a:ext cx="8352928" cy="5466560"/>
        </p:xfrm>
        <a:graphic>
          <a:graphicData uri="http://schemas.openxmlformats.org/drawingml/2006/table">
            <a:tbl>
              <a:tblPr/>
              <a:tblGrid>
                <a:gridCol w="3536825"/>
                <a:gridCol w="2257548"/>
                <a:gridCol w="2558555"/>
              </a:tblGrid>
              <a:tr h="967937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Имуществени и други данъци</a:t>
                      </a:r>
                      <a:endParaRPr kumimoji="0" lang="bg-BG" altLang="bg-BG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Начален план</a:t>
                      </a:r>
                      <a:endParaRPr kumimoji="0" lang="bg-BG" altLang="bg-BG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2019 г.</a:t>
                      </a:r>
                      <a:endParaRPr kumimoji="0" lang="bg-BG" altLang="bg-BG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Проект на бюджет 2020 г.</a:t>
                      </a:r>
                      <a:endParaRPr kumimoji="0" lang="bg-BG" altLang="bg-BG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984487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Окончателен годишен (патентен)данък и данък таксиметров превоз</a:t>
                      </a:r>
                      <a:endParaRPr kumimoji="0" lang="bg-BG" altLang="bg-BG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2000" b="1" dirty="0" smtClean="0">
                          <a:latin typeface="+mn-lt"/>
                          <a:cs typeface="Times New Roman" panose="02020603050405020304" pitchFamily="18" charset="0"/>
                        </a:rPr>
                        <a:t>45 000</a:t>
                      </a:r>
                      <a:endParaRPr lang="bg-BG" sz="20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2000" b="1" dirty="0" smtClean="0">
                          <a:latin typeface="+mn-lt"/>
                          <a:cs typeface="Times New Roman" panose="02020603050405020304" pitchFamily="18" charset="0"/>
                        </a:rPr>
                        <a:t>40 000</a:t>
                      </a:r>
                      <a:endParaRPr lang="bg-BG" sz="20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615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Данък върху недвижими имоти</a:t>
                      </a:r>
                      <a:endParaRPr kumimoji="0" lang="bg-BG" altLang="bg-BG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2000" b="1" baseline="0" dirty="0" smtClean="0">
                          <a:latin typeface="+mn-lt"/>
                          <a:cs typeface="Times New Roman" panose="02020603050405020304" pitchFamily="18" charset="0"/>
                        </a:rPr>
                        <a:t>510 000</a:t>
                      </a:r>
                      <a:endParaRPr lang="bg-BG" sz="20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2000" b="1" baseline="0" dirty="0" smtClean="0">
                          <a:latin typeface="+mn-lt"/>
                          <a:cs typeface="Times New Roman" panose="02020603050405020304" pitchFamily="18" charset="0"/>
                        </a:rPr>
                        <a:t>455 000</a:t>
                      </a:r>
                      <a:endParaRPr lang="bg-BG" sz="20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615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Данък върху превозните средства</a:t>
                      </a:r>
                      <a:endParaRPr kumimoji="0" lang="bg-BG" altLang="bg-BG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2000" b="1" dirty="0" smtClean="0">
                          <a:latin typeface="+mn-lt"/>
                          <a:cs typeface="Times New Roman" panose="02020603050405020304" pitchFamily="18" charset="0"/>
                        </a:rPr>
                        <a:t>650 000</a:t>
                      </a:r>
                      <a:endParaRPr lang="bg-BG" sz="20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2000" b="1" dirty="0" smtClean="0">
                          <a:latin typeface="+mn-lt"/>
                          <a:cs typeface="Times New Roman" panose="02020603050405020304" pitchFamily="18" charset="0"/>
                        </a:rPr>
                        <a:t>720 000</a:t>
                      </a:r>
                      <a:endParaRPr lang="bg-BG" sz="20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615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Данък при придобиване на имущество</a:t>
                      </a:r>
                      <a:endParaRPr kumimoji="0" lang="bg-BG" altLang="bg-BG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2000" b="1" dirty="0" smtClean="0">
                          <a:latin typeface="+mn-lt"/>
                          <a:cs typeface="Times New Roman" panose="02020603050405020304" pitchFamily="18" charset="0"/>
                        </a:rPr>
                        <a:t>350 000</a:t>
                      </a:r>
                      <a:endParaRPr lang="bg-BG" sz="20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2000" b="1" dirty="0" smtClean="0">
                          <a:latin typeface="+mn-lt"/>
                          <a:cs typeface="Times New Roman" panose="02020603050405020304" pitchFamily="18" charset="0"/>
                        </a:rPr>
                        <a:t>320 000</a:t>
                      </a:r>
                      <a:endParaRPr lang="bg-BG" sz="20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64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Туристически данък</a:t>
                      </a:r>
                      <a:endParaRPr kumimoji="0" lang="bg-BG" altLang="bg-BG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2000" b="1" dirty="0" smtClean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000" b="1" dirty="0" smtClean="0">
                          <a:latin typeface="+mn-lt"/>
                          <a:cs typeface="Times New Roman" panose="02020603050405020304" pitchFamily="18" charset="0"/>
                        </a:rPr>
                        <a:t> 000</a:t>
                      </a:r>
                      <a:endParaRPr lang="bg-BG" sz="20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2000" b="1" dirty="0" smtClean="0"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000" b="1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g-BG" sz="2000" b="1" dirty="0" smtClean="0">
                          <a:latin typeface="+mn-lt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2000" b="1" dirty="0" smtClean="0">
                          <a:latin typeface="+mn-lt"/>
                          <a:cs typeface="Times New Roman" panose="02020603050405020304" pitchFamily="18" charset="0"/>
                        </a:rPr>
                        <a:t>00</a:t>
                      </a:r>
                      <a:endParaRPr lang="bg-BG" sz="20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203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Други данъци</a:t>
                      </a:r>
                      <a:endParaRPr kumimoji="0" lang="bg-BG" altLang="bg-BG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2000" b="1" dirty="0" smtClean="0">
                          <a:latin typeface="+mn-lt"/>
                          <a:cs typeface="Times New Roman" panose="02020603050405020304" pitchFamily="18" charset="0"/>
                        </a:rPr>
                        <a:t>500</a:t>
                      </a:r>
                      <a:endParaRPr lang="bg-BG" sz="20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2000" b="1" dirty="0" smtClean="0">
                          <a:latin typeface="+mn-lt"/>
                          <a:cs typeface="Times New Roman" panose="02020603050405020304" pitchFamily="18" charset="0"/>
                        </a:rPr>
                        <a:t>500</a:t>
                      </a:r>
                      <a:endParaRPr lang="bg-BG" sz="20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203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Всичко:</a:t>
                      </a:r>
                      <a:endParaRPr kumimoji="0" lang="bg-BG" altLang="bg-BG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2000" b="1" dirty="0" smtClean="0">
                          <a:latin typeface="+mn-lt"/>
                          <a:cs typeface="Times New Roman" panose="02020603050405020304" pitchFamily="18" charset="0"/>
                        </a:rPr>
                        <a:t>1 556 500</a:t>
                      </a: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2000" b="1" dirty="0" smtClean="0">
                          <a:latin typeface="+mn-lt"/>
                          <a:cs typeface="Times New Roman" panose="02020603050405020304" pitchFamily="18" charset="0"/>
                        </a:rPr>
                        <a:t>1 538</a:t>
                      </a:r>
                      <a:r>
                        <a:rPr lang="bg-BG" sz="2000" b="1" baseline="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g-BG" sz="2000" b="1" dirty="0" smtClean="0">
                          <a:latin typeface="+mn-lt"/>
                          <a:cs typeface="Times New Roman" panose="02020603050405020304" pitchFamily="18" charset="0"/>
                        </a:rPr>
                        <a:t>000</a:t>
                      </a:r>
                      <a:endParaRPr lang="bg-BG" sz="20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8498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effectLst>
                  <a:reflection blurRad="12700" endPos="0" dist="127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Местни неданъчни приходи</a:t>
            </a:r>
            <a:br>
              <a:rPr lang="bg-BG" dirty="0">
                <a:effectLst>
                  <a:reflection blurRad="12700" endPos="0" dist="127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bg-BG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500026"/>
              </p:ext>
            </p:extLst>
          </p:nvPr>
        </p:nvGraphicFramePr>
        <p:xfrm>
          <a:off x="107504" y="1124744"/>
          <a:ext cx="9036496" cy="5727189"/>
        </p:xfrm>
        <a:graphic>
          <a:graphicData uri="http://schemas.openxmlformats.org/drawingml/2006/table">
            <a:tbl>
              <a:tblPr/>
              <a:tblGrid>
                <a:gridCol w="4176464"/>
                <a:gridCol w="2304256"/>
                <a:gridCol w="2555776"/>
              </a:tblGrid>
              <a:tr h="5746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Неданъчни приходи</a:t>
                      </a:r>
                      <a:endParaRPr kumimoji="0" lang="bg-BG" altLang="bg-BG" sz="19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Начален план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2019 г.</a:t>
                      </a:r>
                      <a:endParaRPr kumimoji="0" lang="bg-BG" altLang="bg-BG" sz="19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Проект на бюджет 2020 г.</a:t>
                      </a:r>
                      <a:endParaRPr kumimoji="0" lang="bg-BG" altLang="bg-BG" sz="19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746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приходи от продажба на услуги, стоки и продукция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65 000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20 000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0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приходи от наеми на имущество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140 000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90 000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0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приходи от наеми на земя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270 000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260 000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0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Приходи от продажба на ДМА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155 000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150 000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7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altLang="bg-BG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приходи от  продажба на земя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75 000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98 000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71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Приходи от продажби на нематериални ДА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2 000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2 000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0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Общински такси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1 507 741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1 587 190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0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Глоби, санкции, наказателни лихви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100 000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120 000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5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Други приходи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7 000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12 000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0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altLang="bg-BG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Внесени данъци и други приходи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-50 000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-50 000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3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Всичко неданъчни приходи</a:t>
                      </a:r>
                      <a:endParaRPr kumimoji="0" lang="bg-BG" altLang="bg-BG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2 271 741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2 289 190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1608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79388" y="1557338"/>
            <a:ext cx="8713787" cy="4895850"/>
          </a:xfrm>
        </p:spPr>
        <p:txBody>
          <a:bodyPr/>
          <a:lstStyle/>
          <a:p>
            <a:pPr marL="0" indent="0" algn="ctr">
              <a:buFont typeface="Symbol" pitchFamily="18" charset="2"/>
              <a:buNone/>
            </a:pPr>
            <a:endParaRPr lang="bg-BG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Symbol" pitchFamily="18" charset="2"/>
              <a:buNone/>
            </a:pPr>
            <a:endParaRPr lang="bg-BG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Symbol" pitchFamily="18" charset="2"/>
              <a:buNone/>
            </a:pPr>
            <a:r>
              <a:rPr lang="bg-BG" sz="4000" b="1" dirty="0" smtClean="0">
                <a:latin typeface="Times New Roman" pitchFamily="18" charset="0"/>
                <a:cs typeface="Times New Roman" pitchFamily="18" charset="0"/>
              </a:rPr>
              <a:t>КАК ЩЕ СЕ ИЗРАЗХОДВАТ</a:t>
            </a:r>
          </a:p>
          <a:p>
            <a:pPr marL="0" indent="0" algn="ctr">
              <a:buFont typeface="Symbol" pitchFamily="18" charset="2"/>
              <a:buNone/>
            </a:pPr>
            <a:r>
              <a:rPr lang="bg-BG" sz="4000" b="1" dirty="0" smtClean="0">
                <a:latin typeface="Times New Roman" pitchFamily="18" charset="0"/>
                <a:cs typeface="Times New Roman" pitchFamily="18" charset="0"/>
              </a:rPr>
              <a:t>ОБЩИНСКИТЕ СРЕДСТВА ПРЕЗ 2020 г.?</a:t>
            </a:r>
          </a:p>
          <a:p>
            <a:pPr marL="0" indent="0" algn="ctr">
              <a:buFont typeface="Symbol" pitchFamily="18" charset="2"/>
              <a:buNone/>
            </a:pPr>
            <a:endParaRPr lang="bg-BG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Symbol" pitchFamily="18" charset="2"/>
              <a:buNone/>
            </a:pP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КОЯ ОРГАНИЗАЦИЯ И ДЕЙНОСТ, КАКВО ПОЛУЧАВА?</a:t>
            </a:r>
          </a:p>
          <a:p>
            <a:pPr marL="0" indent="0" algn="ctr">
              <a:buFont typeface="Symbol" pitchFamily="18" charset="2"/>
              <a:buNone/>
            </a:pPr>
            <a:endParaRPr lang="bg-BG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лавие 1"/>
          <p:cNvSpPr txBox="1">
            <a:spLocks/>
          </p:cNvSpPr>
          <p:nvPr/>
        </p:nvSpPr>
        <p:spPr>
          <a:xfrm>
            <a:off x="474663" y="1557338"/>
            <a:ext cx="8229600" cy="1252537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6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ОБЩИНА ЛОМ</a:t>
            </a:r>
            <a:endParaRPr lang="bg-BG" dirty="0" smtClean="0"/>
          </a:p>
        </p:txBody>
      </p:sp>
      <p:pic>
        <p:nvPicPr>
          <p:cNvPr id="18437" name="Picture 2" descr="Gerb_Lom_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373063"/>
            <a:ext cx="1069975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Контейнер за съдържани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4231866"/>
              </p:ext>
            </p:extLst>
          </p:nvPr>
        </p:nvGraphicFramePr>
        <p:xfrm>
          <a:off x="251520" y="1268760"/>
          <a:ext cx="871296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1" name="Текстово поле 30"/>
          <p:cNvSpPr txBox="1"/>
          <p:nvPr/>
        </p:nvSpPr>
        <p:spPr>
          <a:xfrm>
            <a:off x="632523" y="404664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b="1" dirty="0" smtClean="0">
                <a:latin typeface="Times New Roman" pitchFamily="18" charset="0"/>
                <a:cs typeface="Times New Roman" pitchFamily="18" charset="0"/>
              </a:rPr>
              <a:t>ВТОРОСТЕПЕННИ  РАЗПОРЕДИТЕЛИ </a:t>
            </a:r>
          </a:p>
          <a:p>
            <a:pPr algn="ctr"/>
            <a:r>
              <a:rPr lang="bg-BG" sz="2400" b="1" dirty="0" smtClean="0">
                <a:latin typeface="Times New Roman" pitchFamily="18" charset="0"/>
                <a:cs typeface="Times New Roman" pitchFamily="18" charset="0"/>
              </a:rPr>
              <a:t>С БЮДЖЕТНИ КРЕДИТИ</a:t>
            </a:r>
            <a:endParaRPr lang="bg-BG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550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авоъгълник 2"/>
          <p:cNvSpPr/>
          <p:nvPr/>
        </p:nvSpPr>
        <p:spPr>
          <a:xfrm>
            <a:off x="232770" y="2276872"/>
            <a:ext cx="86409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Разходите по сборния бюджет на Община Лом за 2020 г. са разпределени по функции, дейности и параграфи. </a:t>
            </a:r>
          </a:p>
          <a:p>
            <a:pPr algn="just"/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Финансирането на разходите е в три направления: за делегирани от държавата разходи, местни дейности и дофинансиране на делегирани от държавата дейности.</a:t>
            </a:r>
          </a:p>
          <a:p>
            <a:pPr algn="just"/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Делегираните от държавата дейности се финансират, съгласно стойностните и натурални показатели за прилагане на единни разходни стандарти, съгласно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чл.50 от ЗДБРБ за 2020 година </a:t>
            </a:r>
          </a:p>
        </p:txBody>
      </p:sp>
      <p:pic>
        <p:nvPicPr>
          <p:cNvPr id="4" name="Picture 2" descr="Gerb_Lom_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373063"/>
            <a:ext cx="1069975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авоъгълник 4"/>
          <p:cNvSpPr/>
          <p:nvPr/>
        </p:nvSpPr>
        <p:spPr>
          <a:xfrm>
            <a:off x="2123728" y="596422"/>
            <a:ext cx="42484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ОБЩИНА ЛОМ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9648158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1"/>
          <p:cNvSpPr txBox="1">
            <a:spLocks/>
          </p:cNvSpPr>
          <p:nvPr/>
        </p:nvSpPr>
        <p:spPr>
          <a:xfrm>
            <a:off x="250825" y="333375"/>
            <a:ext cx="8588375" cy="1008063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Разходна част на Бюджет 2020</a:t>
            </a:r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Контейнер за съдържани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3276900"/>
              </p:ext>
            </p:extLst>
          </p:nvPr>
        </p:nvGraphicFramePr>
        <p:xfrm>
          <a:off x="280212" y="1124744"/>
          <a:ext cx="8712200" cy="54388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24908"/>
                <a:gridCol w="3614230"/>
                <a:gridCol w="1503941"/>
                <a:gridCol w="1169121"/>
              </a:tblGrid>
              <a:tr h="882045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bg-BG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 </a:t>
                      </a:r>
                      <a:r>
                        <a:rPr lang="bg-BG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 Н К Ц И Я</a:t>
                      </a:r>
                      <a:endParaRPr lang="bg-BG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/>
                </a:tc>
                <a:tc rowSpan="2"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2020 г</a:t>
                      </a:r>
                      <a:r>
                        <a:rPr lang="bg-BG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endParaRPr lang="bg-BG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54059">
                <a:tc gridSpan="2"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Държавни</a:t>
                      </a:r>
                      <a:endParaRPr lang="bg-BG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Местни</a:t>
                      </a:r>
                      <a:endParaRPr lang="bg-BG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/>
                </a:tc>
              </a:tr>
              <a:tr h="6619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 </a:t>
                      </a:r>
                      <a:r>
                        <a:rPr lang="bg-BG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държавни служби</a:t>
                      </a:r>
                      <a:endParaRPr lang="bg-BG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Общинска </a:t>
                      </a:r>
                      <a:r>
                        <a:rPr lang="bg-BG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Администрация, Кметства  и </a:t>
                      </a:r>
                      <a:r>
                        <a:rPr lang="bg-BG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Общински Съвет</a:t>
                      </a:r>
                      <a:endParaRPr lang="bg-BG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1 155 936</a:t>
                      </a:r>
                      <a:endParaRPr lang="bg-BG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 noProof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1 299 669</a:t>
                      </a:r>
                      <a:endParaRPr lang="bg-BG" sz="2000" noProof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/>
                </a:tc>
              </a:tr>
              <a:tr h="6618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Отбрана и </a:t>
                      </a:r>
                      <a:r>
                        <a:rPr lang="bg-BG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сигурност</a:t>
                      </a:r>
                      <a:r>
                        <a:rPr lang="bg-BG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МКБПП, </a:t>
                      </a:r>
                      <a:r>
                        <a:rPr lang="bg-BG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дежурни</a:t>
                      </a:r>
                      <a:endParaRPr lang="bg-BG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339 322</a:t>
                      </a:r>
                      <a:endParaRPr lang="bg-BG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bg-BG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/>
                </a:tc>
              </a:tr>
              <a:tr h="6619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bg-BG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ДГ</a:t>
                      </a:r>
                      <a:r>
                        <a:rPr lang="bg-BG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bg-BG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bg-BG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Училища, Др.дейности по образованието</a:t>
                      </a:r>
                      <a:endParaRPr lang="bg-BG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bg-BG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13</a:t>
                      </a:r>
                      <a:r>
                        <a:rPr lang="bg-BG" sz="20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958</a:t>
                      </a:r>
                      <a:r>
                        <a:rPr lang="bg-BG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411</a:t>
                      </a:r>
                      <a:endParaRPr lang="bg-BG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667 287</a:t>
                      </a:r>
                      <a:endParaRPr lang="bg-BG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/>
                </a:tc>
              </a:tr>
              <a:tr h="992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Здравеопазване</a:t>
                      </a:r>
                      <a:endParaRPr lang="bg-BG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Училищно здравеопазване, </a:t>
                      </a:r>
                      <a:r>
                        <a:rPr lang="bg-BG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Детски ясли</a:t>
                      </a:r>
                      <a:r>
                        <a:rPr lang="bg-BG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Здравни </a:t>
                      </a:r>
                      <a:r>
                        <a:rPr lang="bg-BG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медиатори</a:t>
                      </a:r>
                      <a:endParaRPr lang="bg-BG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664 808</a:t>
                      </a:r>
                      <a:endParaRPr lang="bg-BG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110</a:t>
                      </a:r>
                      <a:r>
                        <a:rPr lang="bg-BG" sz="20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000</a:t>
                      </a:r>
                      <a:endParaRPr lang="bg-BG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/>
                </a:tc>
              </a:tr>
              <a:tr h="992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bg-BG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Социално </a:t>
                      </a:r>
                      <a:r>
                        <a:rPr lang="bg-BG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осигуряване,подпомагане и грижи</a:t>
                      </a:r>
                      <a:endParaRPr lang="bg-BG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Домове за стари хора,дневни центрове</a:t>
                      </a:r>
                      <a:r>
                        <a:rPr lang="bg-BG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 ЦНСТ, ЦОП,</a:t>
                      </a:r>
                      <a:r>
                        <a:rPr lang="bg-BG" sz="20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bg-BG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ДСП ,клуб </a:t>
                      </a:r>
                      <a:r>
                        <a:rPr lang="bg-BG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пенсионера, ПВЗ</a:t>
                      </a:r>
                      <a:endParaRPr lang="bg-BG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bg-BG" sz="20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366 579</a:t>
                      </a:r>
                      <a:endParaRPr lang="bg-BG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546 000</a:t>
                      </a:r>
                      <a:endParaRPr lang="bg-BG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авоъгълник 3"/>
          <p:cNvSpPr>
            <a:spLocks noChangeArrowheads="1"/>
          </p:cNvSpPr>
          <p:nvPr/>
        </p:nvSpPr>
        <p:spPr bwMode="auto">
          <a:xfrm>
            <a:off x="250825" y="549275"/>
            <a:ext cx="8642350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bg-BG" sz="4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Разходна част на Бюджет </a:t>
            </a:r>
            <a:r>
              <a:rPr lang="bg-BG" sz="4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  <a:endParaRPr lang="bg-BG" sz="43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Контейнер за съдържани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0707819"/>
              </p:ext>
            </p:extLst>
          </p:nvPr>
        </p:nvGraphicFramePr>
        <p:xfrm>
          <a:off x="231775" y="1309111"/>
          <a:ext cx="8680450" cy="54612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71824"/>
                <a:gridCol w="3398533"/>
                <a:gridCol w="1145233"/>
                <a:gridCol w="1164860"/>
              </a:tblGrid>
              <a:tr h="372792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bg-BG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 </a:t>
                      </a:r>
                      <a:r>
                        <a:rPr lang="bg-BG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 Н К Ц И Я</a:t>
                      </a:r>
                      <a:endParaRPr lang="bg-BG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74" marR="56774" marT="0" marB="0"/>
                </a:tc>
                <a:tc rowSpan="2"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2020 г</a:t>
                      </a:r>
                      <a:r>
                        <a:rPr lang="bg-BG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endParaRPr lang="bg-BG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74" marR="56774" marT="0" marB="0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0">
                <a:tc gridSpan="2"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Държавни</a:t>
                      </a:r>
                      <a:endParaRPr lang="bg-BG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74" marR="567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Местни</a:t>
                      </a:r>
                      <a:endParaRPr lang="bg-BG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74" marR="56774" marT="0" marB="0"/>
                </a:tc>
              </a:tr>
              <a:tr h="9211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 строителство </a:t>
                      </a:r>
                      <a:r>
                        <a:rPr lang="bg-BG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БКС  </a:t>
                      </a:r>
                      <a:r>
                        <a:rPr lang="bg-BG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опазване на околната среда</a:t>
                      </a:r>
                      <a:endParaRPr lang="bg-BG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74" marR="567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</a:t>
                      </a:r>
                      <a:r>
                        <a:rPr lang="bg-BG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дейности </a:t>
                      </a:r>
                      <a:r>
                        <a:rPr lang="bg-BG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ЖС</a:t>
                      </a:r>
                      <a:r>
                        <a:rPr lang="bg-BG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др.дейности </a:t>
                      </a:r>
                      <a:r>
                        <a:rPr lang="bg-BG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благоустрояване, </a:t>
                      </a:r>
                      <a:r>
                        <a:rPr lang="bg-BG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 “</a:t>
                      </a:r>
                      <a:r>
                        <a:rPr lang="bg-BG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Чистота“</a:t>
                      </a:r>
                      <a:endParaRPr lang="bg-BG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74" marR="5677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74" marR="5677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4 200 870</a:t>
                      </a:r>
                      <a:endParaRPr lang="bg-BG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74" marR="56774" marT="0" marB="0"/>
                </a:tc>
              </a:tr>
              <a:tr h="6582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Почивно дело</a:t>
                      </a:r>
                      <a:r>
                        <a:rPr lang="bg-BG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култура, религиозни </a:t>
                      </a:r>
                      <a:r>
                        <a:rPr lang="bg-BG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дейности,</a:t>
                      </a:r>
                      <a:endParaRPr lang="bg-BG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74" marR="567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Читалища, музей, медийна политика,обредни дейности</a:t>
                      </a:r>
                      <a:endParaRPr lang="bg-BG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74" marR="5677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334</a:t>
                      </a:r>
                      <a:r>
                        <a:rPr lang="bg-BG" sz="18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097</a:t>
                      </a:r>
                      <a:endParaRPr lang="bg-BG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74" marR="5677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1 327 534</a:t>
                      </a:r>
                      <a:endParaRPr lang="bg-BG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74" marR="56774" marT="0" marB="0"/>
                </a:tc>
              </a:tr>
              <a:tr h="3291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 култура и спорт</a:t>
                      </a:r>
                      <a:endParaRPr lang="bg-BG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74" marR="567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Подпомагане на спортни клубове</a:t>
                      </a:r>
                      <a:endParaRPr lang="bg-BG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74" marR="5677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74" marR="5677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 </a:t>
                      </a:r>
                      <a:r>
                        <a:rPr lang="bg-BG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bg-BG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</a:t>
                      </a:r>
                      <a:endParaRPr lang="bg-BG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74" marR="56774" marT="0" marB="0"/>
                </a:tc>
              </a:tr>
              <a:tr h="11728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8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Икономически </a:t>
                      </a:r>
                      <a:r>
                        <a:rPr lang="bg-BG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дейности и услуги</a:t>
                      </a:r>
                      <a:endParaRPr lang="bg-BG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74" marR="567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Ремонт и поддръжка на пътища,зимно </a:t>
                      </a:r>
                      <a:r>
                        <a:rPr lang="bg-BG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поддържане, КВ, други </a:t>
                      </a:r>
                      <a:r>
                        <a:rPr lang="bg-BG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дейности по </a:t>
                      </a:r>
                      <a:r>
                        <a:rPr lang="bg-BG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икономиката в т.ч./ОП Пазар/</a:t>
                      </a:r>
                      <a:endParaRPr lang="bg-BG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74" marR="5677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74" marR="5677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8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1 933 155</a:t>
                      </a:r>
                      <a:endParaRPr lang="bg-BG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74" marR="56774" marT="0" marB="0"/>
                </a:tc>
              </a:tr>
              <a:tr h="1376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Разходи некласифицирани в други функции</a:t>
                      </a:r>
                      <a:endParaRPr lang="bg-BG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74" marR="567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Погасяване на </a:t>
                      </a:r>
                      <a:r>
                        <a:rPr lang="bg-BG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кредити към Фонд “</a:t>
                      </a:r>
                      <a:r>
                        <a:rPr lang="bg-BG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Флаг“, дофинансиране на държавна </a:t>
                      </a:r>
                      <a:r>
                        <a:rPr lang="bg-BG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дейност, </a:t>
                      </a:r>
                      <a:r>
                        <a:rPr lang="bg-BG" sz="1800" noProof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съфинансиране</a:t>
                      </a:r>
                      <a:r>
                        <a:rPr lang="bg-BG" sz="18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проекти,резерв</a:t>
                      </a:r>
                      <a:endParaRPr lang="bg-BG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74" marR="5677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8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74" marR="5677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8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733</a:t>
                      </a:r>
                      <a:r>
                        <a:rPr lang="bg-BG" sz="1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834</a:t>
                      </a:r>
                      <a:endParaRPr lang="bg-BG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74" marR="56774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95536" y="2060848"/>
            <a:ext cx="8569325" cy="4175125"/>
          </a:xfrm>
        </p:spPr>
        <p:txBody>
          <a:bodyPr rtlCol="0">
            <a:normAutofit fontScale="77500" lnSpcReduction="20000"/>
          </a:bodyPr>
          <a:lstStyle/>
          <a:p>
            <a:pPr marL="0" indent="0" algn="ctr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bg-BG" sz="3100" b="1" dirty="0" smtClean="0">
                <a:latin typeface="Times New Roman" pitchFamily="18" charset="0"/>
                <a:cs typeface="Times New Roman" pitchFamily="18" charset="0"/>
              </a:rPr>
              <a:t>Предвидени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3100" b="1" dirty="0" smtClean="0">
                <a:latin typeface="Times New Roman" pitchFamily="18" charset="0"/>
                <a:cs typeface="Times New Roman" pitchFamily="18" charset="0"/>
              </a:rPr>
              <a:t>бюджетни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3100" b="1" dirty="0" smtClean="0">
                <a:latin typeface="Times New Roman" pitchFamily="18" charset="0"/>
                <a:cs typeface="Times New Roman" pitchFamily="18" charset="0"/>
              </a:rPr>
              <a:t>кредити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в размер на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2 455 605.00 </a:t>
            </a:r>
            <a:r>
              <a:rPr lang="bg-BG" sz="3100" b="1" dirty="0" smtClean="0">
                <a:latin typeface="Times New Roman" pitchFamily="18" charset="0"/>
                <a:cs typeface="Times New Roman" pitchFamily="18" charset="0"/>
              </a:rPr>
              <a:t>лв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ClrTx/>
              <a:buSzTx/>
              <a:buNone/>
            </a:pPr>
            <a:r>
              <a:rPr lang="bg-BG" altLang="bg-BG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bg-BG" altLang="bg-BG" sz="2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bg-BG" altLang="bg-BG" sz="2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държавното финансиране се прилагат единни стандарти за изчисляване на средствата за минимално кадрово осигуряване по групи общини на делегираната от държавата дейност „Общинска администрация”, съгласно РМС № 208</a:t>
            </a:r>
            <a:r>
              <a:rPr lang="en-US" altLang="bg-BG" sz="2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bg-BG" altLang="bg-BG" sz="2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16.04</a:t>
            </a:r>
            <a:r>
              <a:rPr lang="en-US" altLang="bg-BG" sz="2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.201</a:t>
            </a:r>
            <a:r>
              <a:rPr lang="bg-BG" altLang="bg-BG" sz="2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г.,</a:t>
            </a:r>
            <a:r>
              <a:rPr lang="en-US" altLang="bg-BG" sz="2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altLang="bg-BG" sz="2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изм. с РМС 644/01.11.2019 г. Държавна отговорност са заплатите, други възнаграждения и плащания за персонала и задължителни осигурителни вноски от работодателя на наетите в общинска администрация лица, като недостига на средства се допълва с местни приходи.</a:t>
            </a:r>
          </a:p>
          <a:p>
            <a:pPr marL="274320" indent="-274320" algn="just" fontAlgn="auto">
              <a:spcAft>
                <a:spcPts val="0"/>
              </a:spcAft>
              <a:defRPr/>
            </a:pPr>
            <a:endParaRPr lang="bg-BG" sz="26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algn="just" fontAlgn="auto"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Предвидените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средства от </a:t>
            </a:r>
            <a:r>
              <a:rPr lang="bg-BG" sz="2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местни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приходи </a:t>
            </a:r>
            <a:r>
              <a:rPr lang="bg-BG" sz="2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бъдат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изразходвани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bg-BG" sz="2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издръжка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bg-BG" sz="2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дейност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„</a:t>
            </a:r>
            <a:r>
              <a:rPr lang="bg-BG" sz="2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Общинска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администрация”</a:t>
            </a:r>
            <a:r>
              <a:rPr lang="bg-BG" sz="2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bg-BG" sz="2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издръжка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bg-BG" sz="2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възнагражденията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bg-BG" sz="2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осигуровките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сметка 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bg-BG" sz="2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работодател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bg-BG" sz="2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дейност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„</a:t>
            </a:r>
            <a:r>
              <a:rPr lang="bg-BG" sz="2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Общински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съвети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marL="0" indent="0" algn="just" fontAlgn="auto">
              <a:spcAft>
                <a:spcPts val="0"/>
              </a:spcAft>
              <a:buNone/>
              <a:defRPr/>
            </a:pPr>
            <a:endParaRPr lang="bg-B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b="1" dirty="0">
                <a:latin typeface="Times New Roman" pitchFamily="18" charset="0"/>
                <a:cs typeface="Times New Roman" pitchFamily="18" charset="0"/>
              </a:rPr>
              <a:t>ФУНКЦИЯ</a:t>
            </a:r>
            <a:br>
              <a:rPr lang="bg-BG" b="1" dirty="0">
                <a:latin typeface="Times New Roman" pitchFamily="18" charset="0"/>
                <a:cs typeface="Times New Roman" pitchFamily="18" charset="0"/>
              </a:rPr>
            </a:br>
            <a:r>
              <a:rPr lang="bg-BG" b="1" dirty="0">
                <a:latin typeface="Times New Roman" pitchFamily="18" charset="0"/>
                <a:cs typeface="Times New Roman" pitchFamily="18" charset="0"/>
              </a:rPr>
              <a:t>ОБЩИ ДЪРЖАВНИ СЛУЖБИ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ОБЩИНА ЛОМ</a:t>
            </a:r>
            <a:br>
              <a:rPr lang="bg-BG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bg-BG" dirty="0"/>
          </a:p>
        </p:txBody>
      </p:sp>
      <p:sp>
        <p:nvSpPr>
          <p:cNvPr id="3" name="Правоъгълник 2"/>
          <p:cNvSpPr/>
          <p:nvPr/>
        </p:nvSpPr>
        <p:spPr>
          <a:xfrm>
            <a:off x="683568" y="1628800"/>
            <a:ext cx="8015164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g-BG" dirty="0"/>
          </a:p>
          <a:p>
            <a:pPr algn="just"/>
            <a:endParaRPr lang="bg-BG" sz="2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bg-BG" sz="2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bg-BG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Публичното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обсъждане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bg-BG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проектобюджета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община </a:t>
            </a:r>
            <a:r>
              <a:rPr lang="bg-BG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Лом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2020г</a:t>
            </a: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се </a:t>
            </a:r>
            <a:r>
              <a:rPr lang="bg-BG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провежда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основание чл. 84, ал. 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 Закона за </a:t>
            </a:r>
            <a:r>
              <a:rPr lang="bg-BG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публичните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финанси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в </a:t>
            </a:r>
            <a:r>
              <a:rPr lang="bg-BG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съответствие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чл.30,ал.2 </a:t>
            </a: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bg-BG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Наредба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bg-BG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условията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bg-BG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реда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bg-BG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съставяне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bg-BG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бюджетната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прогноза за </a:t>
            </a:r>
            <a:r>
              <a:rPr lang="bg-BG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местните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дейности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bg-BG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следващите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три </a:t>
            </a:r>
            <a:r>
              <a:rPr lang="bg-BG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години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bg-BG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съставяне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bg-BG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приемане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bg-BG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изпълнение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bg-BG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отчитане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бюджета на община 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Лом </a:t>
            </a:r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Gerb_Lom_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373063"/>
            <a:ext cx="1069975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24327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23850" y="2060575"/>
            <a:ext cx="8569325" cy="4537075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bg-BG" sz="2200" b="1" dirty="0" smtClean="0">
                <a:latin typeface="Times New Roman" pitchFamily="18" charset="0"/>
                <a:cs typeface="Times New Roman" pitchFamily="18" charset="0"/>
              </a:rPr>
              <a:t>Предвидени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200" b="1" dirty="0" smtClean="0">
                <a:latin typeface="Times New Roman" pitchFamily="18" charset="0"/>
                <a:cs typeface="Times New Roman" pitchFamily="18" charset="0"/>
              </a:rPr>
              <a:t>бюджетни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200" b="1" dirty="0" smtClean="0">
                <a:latin typeface="Times New Roman" pitchFamily="18" charset="0"/>
                <a:cs typeface="Times New Roman" pitchFamily="18" charset="0"/>
              </a:rPr>
              <a:t>кредити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в размер на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339 322.00 </a:t>
            </a:r>
            <a:r>
              <a:rPr lang="bg-BG" sz="2200" b="1" dirty="0" smtClean="0">
                <a:latin typeface="Times New Roman" pitchFamily="18" charset="0"/>
                <a:cs typeface="Times New Roman" pitchFamily="18" charset="0"/>
              </a:rPr>
              <a:t>лева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на база </a:t>
            </a:r>
            <a:r>
              <a:rPr lang="bg-BG" sz="2200" b="1" dirty="0" smtClean="0">
                <a:latin typeface="Times New Roman" pitchFamily="18" charset="0"/>
                <a:cs typeface="Times New Roman" pitchFamily="18" charset="0"/>
              </a:rPr>
              <a:t>разходни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200" b="1" dirty="0" smtClean="0">
                <a:latin typeface="Times New Roman" pitchFamily="18" charset="0"/>
                <a:cs typeface="Times New Roman" pitchFamily="18" charset="0"/>
              </a:rPr>
              <a:t>стандарти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bg-BG" sz="2200" b="1" dirty="0" smtClean="0">
                <a:latin typeface="Times New Roman" pitchFamily="18" charset="0"/>
                <a:cs typeface="Times New Roman" pitchFamily="18" charset="0"/>
              </a:rPr>
              <a:t>съгласно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Решение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bg-BG" sz="2200" b="1" dirty="0" smtClean="0">
                <a:latin typeface="Times New Roman" pitchFamily="18" charset="0"/>
                <a:cs typeface="Times New Roman" pitchFamily="18" charset="0"/>
              </a:rPr>
              <a:t>Министерски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200" b="1" dirty="0" smtClean="0">
                <a:latin typeface="Times New Roman" pitchFamily="18" charset="0"/>
                <a:cs typeface="Times New Roman" pitchFamily="18" charset="0"/>
              </a:rPr>
              <a:t>съвет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200" b="1" dirty="0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200" b="1" dirty="0" smtClean="0">
                <a:latin typeface="Times New Roman" pitchFamily="18" charset="0"/>
                <a:cs typeface="Times New Roman" pitchFamily="18" charset="0"/>
              </a:rPr>
              <a:t>бъдат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200" b="1" dirty="0" smtClean="0">
                <a:latin typeface="Times New Roman" pitchFamily="18" charset="0"/>
                <a:cs typeface="Times New Roman" pitchFamily="18" charset="0"/>
              </a:rPr>
              <a:t>изразходвани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bg-BG" sz="2200" b="1" dirty="0" smtClean="0">
                <a:latin typeface="Times New Roman" pitchFamily="18" charset="0"/>
                <a:cs typeface="Times New Roman" pitchFamily="18" charset="0"/>
              </a:rPr>
              <a:t>следните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200" b="1" dirty="0" smtClean="0">
                <a:latin typeface="Times New Roman" pitchFamily="18" charset="0"/>
                <a:cs typeface="Times New Roman" pitchFamily="18" charset="0"/>
              </a:rPr>
              <a:t>дейности</a:t>
            </a:r>
            <a:r>
              <a:rPr lang="bg-BG" sz="22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74320" indent="-274320" algn="just" fontAlgn="auto">
              <a:spcAft>
                <a:spcPts val="0"/>
              </a:spcAft>
              <a:defRPr/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Местни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комисии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борба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срещу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противообществените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прояви на 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малолетните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непълнолетните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обществени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възпитатели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74320" indent="-274320" algn="just" fontAlgn="auto">
              <a:spcAft>
                <a:spcPts val="0"/>
              </a:spcAft>
              <a:defRPr/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Детска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педагогическа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стая и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районни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полицейски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инспектори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74320" indent="-274320" algn="just" fontAlgn="auto">
              <a:spcAft>
                <a:spcPts val="0"/>
              </a:spcAft>
              <a:defRPr/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dirty="0">
                <a:latin typeface="Times New Roman" pitchFamily="18" charset="0"/>
                <a:cs typeface="Times New Roman" pitchFamily="18" charset="0"/>
              </a:rPr>
              <a:t>Денонощни оперативни дежурни;</a:t>
            </a:r>
          </a:p>
          <a:p>
            <a:pPr marL="274320" indent="-274320" algn="just" fontAlgn="auto"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Офис </a:t>
            </a:r>
            <a:r>
              <a:rPr lang="bg-BG" dirty="0">
                <a:latin typeface="Times New Roman" pitchFamily="18" charset="0"/>
                <a:cs typeface="Times New Roman" pitchFamily="18" charset="0"/>
              </a:rPr>
              <a:t>за военен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отчет;</a:t>
            </a:r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b="1" dirty="0">
                <a:latin typeface="Times New Roman" pitchFamily="18" charset="0"/>
                <a:cs typeface="Times New Roman" pitchFamily="18" charset="0"/>
              </a:rPr>
              <a:t>ФУНКЦИЯ</a:t>
            </a:r>
            <a:br>
              <a:rPr lang="bg-BG" b="1" dirty="0">
                <a:latin typeface="Times New Roman" pitchFamily="18" charset="0"/>
                <a:cs typeface="Times New Roman" pitchFamily="18" charset="0"/>
              </a:rPr>
            </a:br>
            <a:r>
              <a:rPr lang="bg-BG" b="1" dirty="0">
                <a:latin typeface="Times New Roman" pitchFamily="18" charset="0"/>
                <a:cs typeface="Times New Roman" pitchFamily="18" charset="0"/>
              </a:rPr>
              <a:t>ОТБРАНА И СИГУРНОСТ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79388" y="2636838"/>
            <a:ext cx="8713787" cy="3744912"/>
          </a:xfrm>
        </p:spPr>
        <p:txBody>
          <a:bodyPr rtlCol="0">
            <a:normAutofit/>
          </a:bodyPr>
          <a:lstStyle/>
          <a:p>
            <a:pPr marL="0" indent="0" algn="just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 smtClean="0"/>
              <a:t>   </a:t>
            </a:r>
            <a:r>
              <a:rPr lang="ru-RU" dirty="0" smtClean="0"/>
              <a:t>      </a:t>
            </a:r>
            <a:r>
              <a:rPr lang="bg-BG" sz="3200" dirty="0" smtClean="0">
                <a:latin typeface="Times New Roman" pitchFamily="18" charset="0"/>
                <a:cs typeface="Times New Roman" pitchFamily="18" charset="0"/>
              </a:rPr>
              <a:t>Предвидени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3200" dirty="0" smtClean="0">
                <a:latin typeface="Times New Roman" pitchFamily="18" charset="0"/>
                <a:cs typeface="Times New Roman" pitchFamily="18" charset="0"/>
              </a:rPr>
              <a:t>бюджетни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3200" dirty="0" smtClean="0">
                <a:latin typeface="Times New Roman" pitchFamily="18" charset="0"/>
                <a:cs typeface="Times New Roman" pitchFamily="18" charset="0"/>
              </a:rPr>
              <a:t>кредити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 размер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 </a:t>
            </a:r>
          </a:p>
          <a:p>
            <a:pPr marL="0" indent="0" algn="just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14 625 698 </a:t>
            </a:r>
            <a:r>
              <a:rPr lang="bg-BG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лева,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на база </a:t>
            </a:r>
            <a:r>
              <a:rPr lang="bg-BG" sz="3200" dirty="0" smtClean="0">
                <a:latin typeface="Times New Roman" pitchFamily="18" charset="0"/>
                <a:cs typeface="Times New Roman" pitchFamily="18" charset="0"/>
              </a:rPr>
              <a:t>разходни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3200" dirty="0" smtClean="0">
                <a:latin typeface="Times New Roman" pitchFamily="18" charset="0"/>
                <a:cs typeface="Times New Roman" pitchFamily="18" charset="0"/>
              </a:rPr>
              <a:t>стандарти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bg-BG" sz="3200" dirty="0" smtClean="0">
                <a:latin typeface="Times New Roman" pitchFamily="18" charset="0"/>
                <a:cs typeface="Times New Roman" pitchFamily="18" charset="0"/>
              </a:rPr>
              <a:t>натурални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показатели, </a:t>
            </a:r>
            <a:r>
              <a:rPr lang="bg-BG" sz="3200" dirty="0" smtClean="0">
                <a:latin typeface="Times New Roman" pitchFamily="18" charset="0"/>
                <a:cs typeface="Times New Roman" pitchFamily="18" charset="0"/>
              </a:rPr>
              <a:t>съгласно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Решение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bg-BG" sz="3200" dirty="0" smtClean="0">
                <a:latin typeface="Times New Roman" pitchFamily="18" charset="0"/>
                <a:cs typeface="Times New Roman" pitchFamily="18" charset="0"/>
              </a:rPr>
              <a:t>Министерски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3200" dirty="0" smtClean="0">
                <a:latin typeface="Times New Roman" pitchFamily="18" charset="0"/>
                <a:cs typeface="Times New Roman" pitchFamily="18" charset="0"/>
              </a:rPr>
              <a:t>съвет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3200" dirty="0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3200" dirty="0" smtClean="0">
                <a:latin typeface="Times New Roman" pitchFamily="18" charset="0"/>
                <a:cs typeface="Times New Roman" pitchFamily="18" charset="0"/>
              </a:rPr>
              <a:t>бъдат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3200" dirty="0" smtClean="0">
                <a:latin typeface="Times New Roman" pitchFamily="18" charset="0"/>
                <a:cs typeface="Times New Roman" pitchFamily="18" charset="0"/>
              </a:rPr>
              <a:t>изразходвани,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3200" dirty="0" smtClean="0">
                <a:latin typeface="Times New Roman" pitchFamily="18" charset="0"/>
                <a:cs typeface="Times New Roman" pitchFamily="18" charset="0"/>
              </a:rPr>
              <a:t>както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3200" dirty="0" smtClean="0">
                <a:latin typeface="Times New Roman" pitchFamily="18" charset="0"/>
                <a:cs typeface="Times New Roman" pitchFamily="18" charset="0"/>
              </a:rPr>
              <a:t>следва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bg-BG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b="1" dirty="0">
                <a:latin typeface="Times New Roman" pitchFamily="18" charset="0"/>
                <a:cs typeface="Times New Roman" pitchFamily="18" charset="0"/>
              </a:rPr>
              <a:t>ФУНКЦИЯ</a:t>
            </a:r>
            <a:br>
              <a:rPr lang="bg-BG" b="1" dirty="0">
                <a:latin typeface="Times New Roman" pitchFamily="18" charset="0"/>
                <a:cs typeface="Times New Roman" pitchFamily="18" charset="0"/>
              </a:rPr>
            </a:br>
            <a:r>
              <a:rPr lang="bg-BG" b="1" dirty="0"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23850" y="1412776"/>
            <a:ext cx="8496300" cy="5040413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800" b="1" dirty="0">
                <a:latin typeface="Times New Roman" pitchFamily="18" charset="0"/>
                <a:cs typeface="Times New Roman" pitchFamily="18" charset="0"/>
              </a:rPr>
              <a:t>Предвидени бюджетни кредити в размер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bg-BG" sz="2800" b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bg-BG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2 406 641.00лв.</a:t>
            </a:r>
            <a:endParaRPr lang="bg-BG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Предвидените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средства </a:t>
            </a:r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съгласно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Закона за </a:t>
            </a:r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държавния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бюджет на </a:t>
            </a:r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Република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България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за 2020 г. на база </a:t>
            </a:r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разходни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стандарти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съгласно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Решение на </a:t>
            </a:r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Министерски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съвет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бъдат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изразходвани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възнаграждения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осигуровки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за сметка на </a:t>
            </a:r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работодател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Предвидените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средства от </a:t>
            </a:r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местни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приходи </a:t>
            </a:r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бъдат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изразходвани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издръжка на детските заведения и  изхранване на децата в  детските  градини.</a:t>
            </a:r>
          </a:p>
        </p:txBody>
      </p:sp>
      <p:sp>
        <p:nvSpPr>
          <p:cNvPr id="24579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Дейност:  ДЕТСКИ ГРАДИНИ</a:t>
            </a:r>
            <a:br>
              <a:rPr lang="bg-BG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g-BG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 ДЕТСКИ ЗАВЕДЕНИЯ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Дейност: </a:t>
            </a:r>
            <a:r>
              <a:rPr lang="bg-BG" sz="2800" b="1" dirty="0" smtClean="0">
                <a:latin typeface="Times New Roman" pitchFamily="18" charset="0"/>
                <a:cs typeface="Times New Roman" pitchFamily="18" charset="0"/>
              </a:rPr>
              <a:t>ОБЩООБРАЗОВАТЕЛНИ УЧИЛИЩА</a:t>
            </a:r>
            <a:endParaRPr lang="bg-BG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251520" y="1556792"/>
            <a:ext cx="8642350" cy="5040560"/>
          </a:xfrm>
        </p:spPr>
        <p:txBody>
          <a:bodyPr/>
          <a:lstStyle/>
          <a:p>
            <a:pPr marL="0" indent="0" algn="just">
              <a:buFont typeface="Symbol" pitchFamily="18" charset="2"/>
              <a:buNone/>
            </a:pPr>
            <a:endParaRPr lang="bg-BG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 typeface="Symbol" pitchFamily="18" charset="2"/>
              <a:buNone/>
            </a:pPr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Предвидените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средства в размер на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12 035 069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лв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съгласно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ЗДБРБ за 2020г. на база </a:t>
            </a:r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разходни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стандарти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приети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 Решение№208 и №644 на </a:t>
            </a:r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Министерски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съвет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бъдат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изразходвани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възнаграждения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осигуровки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за сметка на </a:t>
            </a:r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работодател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както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 за </a:t>
            </a:r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цялостната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издръжка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общинските училища.</a:t>
            </a:r>
          </a:p>
          <a:p>
            <a:pPr marL="0" indent="0" algn="just">
              <a:buFont typeface="Symbol" pitchFamily="18" charset="2"/>
              <a:buNone/>
            </a:pPr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В разчетените средства е включено и полученото дарение на ПГ „Н.Геров“ от д-р. Андрей Георгиев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250825" y="1412776"/>
            <a:ext cx="8642350" cy="5040412"/>
          </a:xfrm>
        </p:spPr>
        <p:txBody>
          <a:bodyPr/>
          <a:lstStyle/>
          <a:p>
            <a:pPr marL="0" indent="0"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Осигурени са целево - средства за стипендии, </a:t>
            </a:r>
          </a:p>
          <a:p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за осигуряване на целодневна организация на учебния ден за ученици от І до VII клас</a:t>
            </a:r>
          </a:p>
          <a:p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добавка за подпомагане храненето на децата от подготвителните групи и учениците от І до ІV клас,</a:t>
            </a:r>
          </a:p>
          <a:p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 добавка за подобряване на материалната база на училищата, </a:t>
            </a:r>
          </a:p>
          <a:p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добавка за създаване на условия за приобщаващо образование </a:t>
            </a:r>
          </a:p>
          <a:p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добавка за самостоятелна форма на обучение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bg-BG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7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Допълнителни средства</a:t>
            </a:r>
            <a:endParaRPr lang="bg-BG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b="1" dirty="0">
                <a:latin typeface="Times New Roman" pitchFamily="18" charset="0"/>
                <a:cs typeface="Times New Roman" pitchFamily="18" charset="0"/>
              </a:rPr>
              <a:t>Други дейности по образованието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Контейнер за съдържание 2"/>
          <p:cNvSpPr txBox="1">
            <a:spLocks/>
          </p:cNvSpPr>
          <p:nvPr/>
        </p:nvSpPr>
        <p:spPr>
          <a:xfrm>
            <a:off x="323850" y="2636838"/>
            <a:ext cx="8569325" cy="388778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bg-BG" sz="3200" dirty="0" smtClean="0">
                <a:latin typeface="Times New Roman" pitchFamily="18" charset="0"/>
                <a:cs typeface="Times New Roman" pitchFamily="18" charset="0"/>
              </a:rPr>
              <a:t>Предвидените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средства в размер на 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183 988 </a:t>
            </a:r>
            <a:r>
              <a:rPr lang="bg-BG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лв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bg-BG" sz="3200" dirty="0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3200" dirty="0" smtClean="0">
                <a:latin typeface="Times New Roman" pitchFamily="18" charset="0"/>
                <a:cs typeface="Times New Roman" pitchFamily="18" charset="0"/>
              </a:rPr>
              <a:t>бъдат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3200" dirty="0" smtClean="0">
                <a:latin typeface="Times New Roman" pitchFamily="18" charset="0"/>
                <a:cs typeface="Times New Roman" pitchFamily="18" charset="0"/>
              </a:rPr>
              <a:t>изразходвани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bg-BG" sz="3200" dirty="0" smtClean="0">
                <a:latin typeface="Times New Roman" pitchFamily="18" charset="0"/>
                <a:cs typeface="Times New Roman" pitchFamily="18" charset="0"/>
              </a:rPr>
              <a:t>издръжка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на «</a:t>
            </a:r>
            <a:r>
              <a:rPr lang="bg-BG" sz="3200" dirty="0" smtClean="0">
                <a:latin typeface="Times New Roman" pitchFamily="18" charset="0"/>
                <a:cs typeface="Times New Roman" pitchFamily="18" charset="0"/>
              </a:rPr>
              <a:t>Център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bg-BG" sz="3200" dirty="0" smtClean="0">
                <a:latin typeface="Times New Roman" pitchFamily="18" charset="0"/>
                <a:cs typeface="Times New Roman" pitchFamily="18" charset="0"/>
              </a:rPr>
              <a:t>извънкласни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3200" dirty="0" smtClean="0">
                <a:latin typeface="Times New Roman" pitchFamily="18" charset="0"/>
                <a:cs typeface="Times New Roman" pitchFamily="18" charset="0"/>
              </a:rPr>
              <a:t>дейности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 и </a:t>
            </a:r>
            <a:r>
              <a:rPr lang="bg-BG" sz="3200" dirty="0" smtClean="0">
                <a:latin typeface="Times New Roman" pitchFamily="18" charset="0"/>
                <a:cs typeface="Times New Roman" pitchFamily="18" charset="0"/>
              </a:rPr>
              <a:t>издръжката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bg-BG" sz="3200" dirty="0" smtClean="0">
                <a:latin typeface="Times New Roman" pitchFamily="18" charset="0"/>
                <a:cs typeface="Times New Roman" pitchFamily="18" charset="0"/>
              </a:rPr>
              <a:t>възнагражденията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bg-BG" sz="3200" dirty="0" smtClean="0">
                <a:latin typeface="Times New Roman" pitchFamily="18" charset="0"/>
                <a:cs typeface="Times New Roman" pitchFamily="18" charset="0"/>
              </a:rPr>
              <a:t>осигуровките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за сметка на </a:t>
            </a:r>
            <a:r>
              <a:rPr lang="bg-BG" sz="3200" dirty="0" smtClean="0">
                <a:latin typeface="Times New Roman" pitchFamily="18" charset="0"/>
                <a:cs typeface="Times New Roman" pitchFamily="18" charset="0"/>
              </a:rPr>
              <a:t>работодател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  </a:t>
            </a:r>
            <a:r>
              <a:rPr lang="bg-BG" sz="3200" dirty="0" smtClean="0">
                <a:latin typeface="Times New Roman" pitchFamily="18" charset="0"/>
                <a:cs typeface="Times New Roman" pitchFamily="18" charset="0"/>
              </a:rPr>
              <a:t>Бюджетно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счетоводство «Просвета»;</a:t>
            </a:r>
            <a:r>
              <a:rPr lang="bg-BG" sz="3200" dirty="0">
                <a:latin typeface="Times New Roman" pitchFamily="18" charset="0"/>
                <a:cs typeface="Times New Roman" pitchFamily="18" charset="0"/>
              </a:rPr>
              <a:t> възнагражденията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bg-BG" sz="3200" dirty="0">
                <a:latin typeface="Times New Roman" pitchFamily="18" charset="0"/>
                <a:cs typeface="Times New Roman" pitchFamily="18" charset="0"/>
              </a:rPr>
              <a:t>осигуровките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за сметка на </a:t>
            </a:r>
            <a:r>
              <a:rPr lang="bg-BG" sz="3200" dirty="0">
                <a:latin typeface="Times New Roman" pitchFamily="18" charset="0"/>
                <a:cs typeface="Times New Roman" pitchFamily="18" charset="0"/>
              </a:rPr>
              <a:t>работодател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3200" dirty="0" smtClean="0">
                <a:latin typeface="Times New Roman" pitchFamily="18" charset="0"/>
                <a:cs typeface="Times New Roman" pitchFamily="18" charset="0"/>
              </a:rPr>
              <a:t>на шофьорите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bg-BG" sz="3200" dirty="0" smtClean="0">
                <a:latin typeface="Times New Roman" pitchFamily="18" charset="0"/>
                <a:cs typeface="Times New Roman" pitchFamily="18" charset="0"/>
              </a:rPr>
              <a:t>училищни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3200" dirty="0" smtClean="0">
                <a:latin typeface="Times New Roman" pitchFamily="18" charset="0"/>
                <a:cs typeface="Times New Roman" pitchFamily="18" charset="0"/>
              </a:rPr>
              <a:t>автобуси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95288" y="1700809"/>
            <a:ext cx="8497887" cy="4680942"/>
          </a:xfrm>
        </p:spPr>
        <p:txBody>
          <a:bodyPr rtlCol="0">
            <a:normAutofit fontScale="25000" lnSpcReduction="20000"/>
          </a:bodyPr>
          <a:lstStyle/>
          <a:p>
            <a:pPr marL="0" indent="0" algn="ctr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9600" b="1" dirty="0" smtClean="0">
                <a:latin typeface="Times New Roman" pitchFamily="18" charset="0"/>
                <a:cs typeface="Times New Roman" pitchFamily="18" charset="0"/>
              </a:rPr>
              <a:t>Предвидени бюджетни кредити в размер</a:t>
            </a:r>
          </a:p>
          <a:p>
            <a:pPr marL="0" indent="0" algn="ctr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bg-BG" sz="9600" b="1" dirty="0" smtClean="0">
                <a:latin typeface="Times New Roman" pitchFamily="18" charset="0"/>
                <a:cs typeface="Times New Roman" pitchFamily="18" charset="0"/>
              </a:rPr>
              <a:t> на 774 808.00 лв.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bg-BG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bg-BG" sz="9600" dirty="0" smtClean="0">
                <a:latin typeface="Times New Roman" pitchFamily="18" charset="0"/>
                <a:cs typeface="Times New Roman" pitchFamily="18" charset="0"/>
              </a:rPr>
              <a:t>Предвидените средства съгласно ЗДБРБ  за 2020 г. на база разходни стандарти съгласно Решение№208 и Решение№ 644 на Министерски съвет ще бъдат изразходвани за осигуряване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средства за заплати, </a:t>
            </a:r>
            <a:r>
              <a:rPr lang="bg-BG" sz="9600" dirty="0" smtClean="0">
                <a:latin typeface="Times New Roman" pitchFamily="18" charset="0"/>
                <a:cs typeface="Times New Roman" pitchFamily="18" charset="0"/>
              </a:rPr>
              <a:t>осигурителни вноски и издръжка, средства за безопасни и здравословни условия на труд на персонала в детските ясли и здравните кабинети , за медицинско обслужване в здравен кабинет на деца от целодневните детски градини, деца от подготвителни групи в училище и ученици в дневна форма на обучение от училищата  ,здравни медиатори.</a:t>
            </a:r>
            <a:endParaRPr lang="bg-BG" sz="9600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just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bg-BG" sz="9600" dirty="0" smtClean="0">
                <a:latin typeface="Times New Roman" pitchFamily="18" charset="0"/>
                <a:cs typeface="Times New Roman" pitchFamily="18" charset="0"/>
              </a:rPr>
              <a:t>Предвидените средства от местни приходи ще бъдат       изразходвани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bg-BG" sz="9600" dirty="0" smtClean="0">
                <a:latin typeface="Times New Roman" pitchFamily="18" charset="0"/>
                <a:cs typeface="Times New Roman" pitchFamily="18" charset="0"/>
              </a:rPr>
              <a:t>издръжка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bg-BG" sz="9600" dirty="0" smtClean="0">
                <a:latin typeface="Times New Roman" pitchFamily="18" charset="0"/>
                <a:cs typeface="Times New Roman" pitchFamily="18" charset="0"/>
              </a:rPr>
              <a:t>детските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9600" dirty="0" smtClean="0">
                <a:latin typeface="Times New Roman" pitchFamily="18" charset="0"/>
                <a:cs typeface="Times New Roman" pitchFamily="18" charset="0"/>
              </a:rPr>
              <a:t>ясли и изхранване на децата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bg-BG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b="1" dirty="0">
                <a:latin typeface="Times New Roman" pitchFamily="18" charset="0"/>
                <a:cs typeface="Times New Roman" pitchFamily="18" charset="0"/>
              </a:rPr>
              <a:t>ФУНКЦИЯ</a:t>
            </a:r>
            <a:br>
              <a:rPr lang="bg-BG" b="1" dirty="0">
                <a:latin typeface="Times New Roman" pitchFamily="18" charset="0"/>
                <a:cs typeface="Times New Roman" pitchFamily="18" charset="0"/>
              </a:rPr>
            </a:br>
            <a:r>
              <a:rPr lang="bg-BG" b="1" dirty="0">
                <a:latin typeface="Times New Roman" pitchFamily="18" charset="0"/>
                <a:cs typeface="Times New Roman" pitchFamily="18" charset="0"/>
              </a:rPr>
              <a:t>ЗДРАВЕОПАЗВАНЕ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3200" b="1" dirty="0" smtClean="0">
                <a:latin typeface="Times New Roman" pitchFamily="18" charset="0"/>
                <a:cs typeface="Times New Roman" pitchFamily="18" charset="0"/>
              </a:rPr>
              <a:t>ФУНКЦИЯ</a:t>
            </a:r>
            <a:br>
              <a:rPr lang="bg-BG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3200" b="1" dirty="0" smtClean="0">
                <a:latin typeface="Times New Roman" pitchFamily="18" charset="0"/>
                <a:cs typeface="Times New Roman" pitchFamily="18" charset="0"/>
              </a:rPr>
              <a:t>СОЦИАЛНО ОСИГУРЯВАНЕ,</a:t>
            </a:r>
            <a:br>
              <a:rPr lang="bg-BG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3200" b="1" dirty="0" smtClean="0">
                <a:latin typeface="Times New Roman" pitchFamily="18" charset="0"/>
                <a:cs typeface="Times New Roman" pitchFamily="18" charset="0"/>
              </a:rPr>
              <a:t>ПОДПОМАГАНЕ И ГРИЖИ</a:t>
            </a:r>
            <a:endParaRPr lang="bg-BG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авоъгълник 2"/>
          <p:cNvSpPr/>
          <p:nvPr/>
        </p:nvSpPr>
        <p:spPr>
          <a:xfrm>
            <a:off x="467544" y="2690336"/>
            <a:ext cx="82089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   Община </a:t>
            </a:r>
            <a:r>
              <a:rPr lang="bg-BG" sz="2800" dirty="0">
                <a:latin typeface="Times New Roman" pitchFamily="18" charset="0"/>
                <a:cs typeface="Times New Roman" pitchFamily="18" charset="0"/>
              </a:rPr>
              <a:t>Лом има разгърната мрежа от социални услуги, включващи както институционални, така и социални услуги в общността и от резидентен тип за всички рискови групи от населението, която поетапно се надгражда и разширява. </a:t>
            </a:r>
          </a:p>
          <a:p>
            <a:r>
              <a:rPr lang="bg-BG" sz="2800" dirty="0">
                <a:latin typeface="Times New Roman" pitchFamily="18" charset="0"/>
                <a:cs typeface="Times New Roman" pitchFamily="18" charset="0"/>
              </a:rPr>
              <a:t>Целта на общинското ръководство е поетапно ежегодно увеличаване на капацитета на услугите, повишаване качеството на предлаганите социални услуги и условията при които се предоставят. </a:t>
            </a:r>
          </a:p>
        </p:txBody>
      </p:sp>
    </p:spTree>
    <p:extLst>
      <p:ext uri="{BB962C8B-B14F-4D97-AF65-F5344CB8AC3E}">
        <p14:creationId xmlns:p14="http://schemas.microsoft.com/office/powerpoint/2010/main" val="8932198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250825" y="1916112"/>
            <a:ext cx="8642350" cy="4825255"/>
          </a:xfrm>
        </p:spPr>
        <p:txBody>
          <a:bodyPr rtlCol="0">
            <a:normAutofit fontScale="25000" lnSpcReduction="20000"/>
          </a:bodyPr>
          <a:lstStyle/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bg-BG" sz="9600" b="1" dirty="0" smtClean="0">
                <a:latin typeface="Times New Roman" pitchFamily="18" charset="0"/>
                <a:cs typeface="Times New Roman" pitchFamily="18" charset="0"/>
              </a:rPr>
              <a:t>Предвидени бюджетни кредити са 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9600" b="1" dirty="0">
                <a:latin typeface="Times New Roman" pitchFamily="18" charset="0"/>
                <a:cs typeface="Times New Roman" pitchFamily="18" charset="0"/>
              </a:rPr>
              <a:t>размер на 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3 912 579лева. </a:t>
            </a:r>
          </a:p>
          <a:p>
            <a:pPr marL="0" indent="0" algn="just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just" fontAlgn="auto">
              <a:spcAft>
                <a:spcPts val="0"/>
              </a:spcAft>
              <a:defRPr/>
            </a:pPr>
            <a:r>
              <a:rPr lang="bg-BG" sz="7600" b="1" dirty="0" smtClean="0">
                <a:latin typeface="Times New Roman" pitchFamily="18" charset="0"/>
                <a:cs typeface="Times New Roman" pitchFamily="18" charset="0"/>
              </a:rPr>
              <a:t>Домове за пълнолетни лица с увреждания и домове стари хора - </a:t>
            </a:r>
            <a:r>
              <a:rPr lang="bg-BG" sz="7600" dirty="0" smtClean="0">
                <a:latin typeface="Times New Roman" pitchFamily="18" charset="0"/>
                <a:cs typeface="Times New Roman" pitchFamily="18" charset="0"/>
              </a:rPr>
              <a:t>Предвидените средства по ЗДБРБ  за 2020 г. на база разходни стандарти съгласно Решение№208 и Решение №644 на Министерски съвет, ще бъдат изразходвани за възнаграждения и осигуровки за сметка на работодател, както и за цялостната издръжка на заведенията</a:t>
            </a:r>
            <a:r>
              <a:rPr lang="ru-RU" sz="7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7600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just" fontAlgn="auto">
              <a:spcAft>
                <a:spcPts val="0"/>
              </a:spcAft>
              <a:defRPr/>
            </a:pPr>
            <a:r>
              <a:rPr lang="bg-BG" sz="8000" b="1" dirty="0" smtClean="0">
                <a:latin typeface="Times New Roman" pitchFamily="18" charset="0"/>
                <a:cs typeface="Times New Roman" pitchFamily="18" charset="0"/>
              </a:rPr>
              <a:t>Центрове за предоставяне на социални услуги  </a:t>
            </a:r>
            <a:r>
              <a:rPr lang="bg-BG" sz="7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bg-BG" sz="7600" dirty="0" smtClean="0">
                <a:latin typeface="Times New Roman" pitchFamily="18" charset="0"/>
                <a:cs typeface="Times New Roman" pitchFamily="18" charset="0"/>
              </a:rPr>
              <a:t>Предвидените средства по ЗДБРБ  </a:t>
            </a:r>
            <a:r>
              <a:rPr lang="bg-BG" sz="7600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bg-BG" sz="7600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bg-BG" sz="7600" dirty="0">
                <a:latin typeface="Times New Roman" pitchFamily="18" charset="0"/>
                <a:cs typeface="Times New Roman" pitchFamily="18" charset="0"/>
              </a:rPr>
              <a:t>г. на </a:t>
            </a:r>
            <a:r>
              <a:rPr lang="bg-BG" sz="7600" dirty="0" smtClean="0">
                <a:latin typeface="Times New Roman" pitchFamily="18" charset="0"/>
                <a:cs typeface="Times New Roman" pitchFamily="18" charset="0"/>
              </a:rPr>
              <a:t>база разходни стандарти съгласно Решение на Министерски съвет, ще бъдат изразходвани за възнаграждения </a:t>
            </a:r>
            <a:r>
              <a:rPr lang="ru-RU" sz="76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bg-BG" sz="7600" dirty="0" smtClean="0">
                <a:latin typeface="Times New Roman" pitchFamily="18" charset="0"/>
                <a:cs typeface="Times New Roman" pitchFamily="18" charset="0"/>
              </a:rPr>
              <a:t>осигуровки</a:t>
            </a:r>
            <a:r>
              <a:rPr lang="ru-RU" sz="7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600" dirty="0">
                <a:latin typeface="Times New Roman" pitchFamily="18" charset="0"/>
                <a:cs typeface="Times New Roman" pitchFamily="18" charset="0"/>
              </a:rPr>
              <a:t>за сметка на </a:t>
            </a:r>
            <a:r>
              <a:rPr lang="bg-BG" sz="7600" dirty="0" smtClean="0">
                <a:latin typeface="Times New Roman" pitchFamily="18" charset="0"/>
                <a:cs typeface="Times New Roman" pitchFamily="18" charset="0"/>
              </a:rPr>
              <a:t>работодател</a:t>
            </a:r>
            <a:r>
              <a:rPr lang="ru-RU" sz="7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bg-BG" sz="7600" dirty="0" smtClean="0">
                <a:latin typeface="Times New Roman" pitchFamily="18" charset="0"/>
                <a:cs typeface="Times New Roman" pitchFamily="18" charset="0"/>
              </a:rPr>
              <a:t>както</a:t>
            </a:r>
            <a:r>
              <a:rPr lang="ru-RU" sz="76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bg-BG" sz="76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bg-BG" sz="7600" dirty="0">
                <a:latin typeface="Times New Roman" pitchFamily="18" charset="0"/>
                <a:cs typeface="Times New Roman" pitchFamily="18" charset="0"/>
              </a:rPr>
              <a:t>цялостната издръжка.</a:t>
            </a:r>
          </a:p>
          <a:p>
            <a:pPr marL="274320" indent="-274320" algn="just" fontAlgn="auto">
              <a:spcAft>
                <a:spcPts val="0"/>
              </a:spcAft>
              <a:defRPr/>
            </a:pPr>
            <a:r>
              <a:rPr lang="ru-RU" sz="7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7600" b="1" dirty="0" smtClean="0">
                <a:latin typeface="Times New Roman" pitchFamily="18" charset="0"/>
                <a:cs typeface="Times New Roman" pitchFamily="18" charset="0"/>
              </a:rPr>
              <a:t>Домашен социален патронаж </a:t>
            </a:r>
            <a:r>
              <a:rPr lang="bg-BG" sz="7600" dirty="0" smtClean="0">
                <a:latin typeface="Times New Roman" pitchFamily="18" charset="0"/>
                <a:cs typeface="Times New Roman" pitchFamily="18" charset="0"/>
              </a:rPr>
              <a:t>– средствата от местни приходи ще се изразходят за цялостна издръжка , възнагражденията и осигуровки за сметка на работодателя.</a:t>
            </a:r>
          </a:p>
          <a:p>
            <a:pPr marL="274320" indent="-274320" algn="just" fontAlgn="auto">
              <a:spcAft>
                <a:spcPts val="0"/>
              </a:spcAft>
              <a:defRPr/>
            </a:pPr>
            <a:r>
              <a:rPr lang="bg-BG" sz="7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7600" b="1" dirty="0" smtClean="0">
                <a:latin typeface="Times New Roman" pitchFamily="18" charset="0"/>
                <a:cs typeface="Times New Roman" pitchFamily="18" charset="0"/>
              </a:rPr>
              <a:t>Клубове </a:t>
            </a:r>
            <a:r>
              <a:rPr lang="ru-RU" sz="76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7600" b="1" dirty="0">
                <a:latin typeface="Times New Roman" pitchFamily="18" charset="0"/>
                <a:cs typeface="Times New Roman" pitchFamily="18" charset="0"/>
              </a:rPr>
              <a:t>пенсионера и инвалида - </a:t>
            </a:r>
            <a:r>
              <a:rPr lang="bg-BG" sz="7600" dirty="0" smtClean="0">
                <a:latin typeface="Times New Roman" pitchFamily="18" charset="0"/>
                <a:cs typeface="Times New Roman" pitchFamily="18" charset="0"/>
              </a:rPr>
              <a:t>цялостната издръжка и възнагражденията , осигуровки за сметка на работодател са от местни приходи</a:t>
            </a:r>
            <a:r>
              <a:rPr lang="ru-RU" sz="7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7600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just" fontAlgn="auto">
              <a:spcAft>
                <a:spcPts val="0"/>
              </a:spcAft>
              <a:defRPr/>
            </a:pPr>
            <a:r>
              <a:rPr lang="ru-RU" sz="7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7600" b="1" dirty="0" smtClean="0">
                <a:latin typeface="Times New Roman" pitchFamily="18" charset="0"/>
                <a:cs typeface="Times New Roman" pitchFamily="18" charset="0"/>
              </a:rPr>
              <a:t>Програми за временна заетост – </a:t>
            </a:r>
            <a:r>
              <a:rPr lang="bg-BG" sz="7600" dirty="0" smtClean="0">
                <a:latin typeface="Times New Roman" pitchFamily="18" charset="0"/>
                <a:cs typeface="Times New Roman" pitchFamily="18" charset="0"/>
              </a:rPr>
              <a:t>предвидени са средства за издръжката от местни приходи за осигуряване на материали , застраховки и собствен принос по програми за заетост </a:t>
            </a:r>
            <a:r>
              <a:rPr lang="ru-RU" sz="7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7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bg-BG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9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3200" b="1" dirty="0" smtClean="0">
                <a:latin typeface="Times New Roman" pitchFamily="18" charset="0"/>
                <a:cs typeface="Times New Roman" pitchFamily="18" charset="0"/>
              </a:rPr>
              <a:t>ФУНКЦИЯ</a:t>
            </a:r>
            <a:br>
              <a:rPr lang="bg-BG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3200" b="1" dirty="0" smtClean="0">
                <a:latin typeface="Times New Roman" pitchFamily="18" charset="0"/>
                <a:cs typeface="Times New Roman" pitchFamily="18" charset="0"/>
              </a:rPr>
              <a:t>СОЦИАЛНО ОСИГУРЯВАНЕ,</a:t>
            </a:r>
            <a:br>
              <a:rPr lang="bg-BG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3200" b="1" dirty="0" smtClean="0">
                <a:latin typeface="Times New Roman" pitchFamily="18" charset="0"/>
                <a:cs typeface="Times New Roman" pitchFamily="18" charset="0"/>
              </a:rPr>
              <a:t>ПОДПОМАГАНЕ И ГРИЖИ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250825" y="2132856"/>
            <a:ext cx="8569325" cy="4320332"/>
          </a:xfrm>
        </p:spPr>
        <p:txBody>
          <a:bodyPr rtlCol="0">
            <a:normAutofit fontScale="85000" lnSpcReduction="20000"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bg-BG" sz="2800" b="1" dirty="0" smtClean="0">
                <a:latin typeface="Times New Roman" pitchFamily="18" charset="0"/>
                <a:cs typeface="Times New Roman" pitchFamily="18" charset="0"/>
              </a:rPr>
              <a:t>Предвидени бюджетни кредити са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размер на 2 043 690</a:t>
            </a:r>
            <a:r>
              <a:rPr lang="bg-BG" sz="2800" b="1" dirty="0" smtClean="0">
                <a:latin typeface="Times New Roman" pitchFamily="18" charset="0"/>
                <a:cs typeface="Times New Roman" pitchFamily="18" charset="0"/>
              </a:rPr>
              <a:t>лв</a:t>
            </a:r>
            <a:r>
              <a:rPr lang="bg-BG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 Разходите в тази функция се финансират изцяло от общински приходи и покриват широк спектър от дейности в комуналната сфера благоустрояването и опазването на околната среда</a:t>
            </a:r>
          </a:p>
          <a:p>
            <a:pPr marL="0" indent="0" algn="ctr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just" fontAlgn="auto">
              <a:spcAft>
                <a:spcPts val="0"/>
              </a:spcAft>
              <a:defRPr/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Благоустрояване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населените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места;</a:t>
            </a:r>
          </a:p>
          <a:p>
            <a:pPr marL="274320" indent="-274320" algn="just" fontAlgn="auto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Осветление на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улици</a:t>
            </a:r>
          </a:p>
          <a:p>
            <a:pPr marL="274320" indent="-274320" algn="just" fontAlgn="auto">
              <a:spcAft>
                <a:spcPts val="0"/>
              </a:spcAft>
              <a:defRPr/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Пътни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ивици и други строителни материали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bg-BG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just" fontAlgn="auto">
              <a:spcAft>
                <a:spcPts val="0"/>
              </a:spcAft>
              <a:defRPr/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Озеленяване и поддържане  на тревните площи на територията на общината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74320" indent="-274320" algn="just" fontAlgn="auto">
              <a:spcAft>
                <a:spcPts val="0"/>
              </a:spcAft>
              <a:defRPr/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Предвидените средства от такса битови отпадъци  ще бъдат изразходвани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bg-BG" dirty="0">
                <a:latin typeface="Times New Roman" pitchFamily="18" charset="0"/>
                <a:cs typeface="Times New Roman" pitchFamily="18" charset="0"/>
              </a:rPr>
              <a:t>издръжка на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ОП „Чистота Лом</a:t>
            </a:r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“</a:t>
            </a:r>
          </a:p>
          <a:p>
            <a:pPr marL="0" indent="0" algn="just" fontAlgn="auto">
              <a:spcAft>
                <a:spcPts val="0"/>
              </a:spcAft>
              <a:buNone/>
              <a:defRPr/>
            </a:pPr>
            <a:endParaRPr lang="bg-BG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3" name="Заглавие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584325"/>
          </a:xfrm>
        </p:spPr>
        <p:txBody>
          <a:bodyPr/>
          <a:lstStyle/>
          <a:p>
            <a:r>
              <a:rPr lang="bg-BG" sz="2800" b="1" dirty="0" smtClean="0">
                <a:latin typeface="Times New Roman" pitchFamily="18" charset="0"/>
                <a:cs typeface="Times New Roman" pitchFamily="18" charset="0"/>
              </a:rPr>
              <a:t>ФУНКЦИЯ</a:t>
            </a:r>
            <a:br>
              <a:rPr lang="bg-BG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2800" b="1" dirty="0" smtClean="0">
                <a:latin typeface="Times New Roman" pitchFamily="18" charset="0"/>
                <a:cs typeface="Times New Roman" pitchFamily="18" charset="0"/>
              </a:rPr>
              <a:t>Жилищно строителство, благоустройство, комунално стопанство и опазване на околната среда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250825" y="549275"/>
            <a:ext cx="8642350" cy="5975350"/>
          </a:xfrm>
        </p:spPr>
        <p:txBody>
          <a:bodyPr/>
          <a:lstStyle/>
          <a:p>
            <a:pPr marL="0" indent="0" algn="ctr">
              <a:buFont typeface="Symbol" pitchFamily="18" charset="2"/>
              <a:buNone/>
            </a:pPr>
            <a:endParaRPr lang="bg-BG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Symbol" pitchFamily="18" charset="2"/>
              <a:buNone/>
            </a:pPr>
            <a:endParaRPr lang="bg-BG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Разработването и приемането на общинския бюджет са част от най-важните решения за по-нататъшното развитие на общината. Затова те трябва да се вземат с активното участие на всички граждани.</a:t>
            </a:r>
          </a:p>
          <a:p>
            <a:pPr marL="0" indent="0" algn="just">
              <a:buNone/>
              <a:defRPr/>
            </a:pPr>
            <a:r>
              <a:rPr lang="bg-BG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Като </a:t>
            </a:r>
            <a:r>
              <a:rPr lang="bg-B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един от стратегическите документи на Община </a:t>
            </a:r>
            <a:r>
              <a:rPr lang="bg-BG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Лом Бюджет </a:t>
            </a:r>
            <a:r>
              <a:rPr lang="bg-B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2020 се подготвя и ще се изпълнява в условия на зададената нова визия за управление и развитие. Като инструмент за изпълнение на приоритетните за общината политики, с проекта на бюджет за 2020 г. се цели, както тяхното реализиране, така и запазване на финансовата стабилност и бюджетна дисциплина.</a:t>
            </a:r>
            <a:endParaRPr lang="en-US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bg-BG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2" descr="Gerb_Lom_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373063"/>
            <a:ext cx="1069975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Правоъгълник 6"/>
          <p:cNvSpPr>
            <a:spLocks noChangeArrowheads="1"/>
          </p:cNvSpPr>
          <p:nvPr/>
        </p:nvSpPr>
        <p:spPr bwMode="auto">
          <a:xfrm>
            <a:off x="1606550" y="373063"/>
            <a:ext cx="72136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bg-BG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ОБЩИНА ЛОМ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23850" y="2636838"/>
            <a:ext cx="8569325" cy="3600450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Предвидени бюджетни кредити са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размер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542 536 </a:t>
            </a:r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лв.</a:t>
            </a:r>
          </a:p>
          <a:p>
            <a:pPr marL="274320" indent="-274320" algn="just" fontAlgn="auto">
              <a:spcAft>
                <a:spcPts val="0"/>
              </a:spcAft>
              <a:defRPr/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Средства </a:t>
            </a:r>
            <a:r>
              <a:rPr lang="bg-BG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ЗДБРБ за 2020 г. на база разходни стандарти – субсидирана численост, съгласно Решение на Министерски съвет ще бъдат изразходвани за възнаграждения и осигуровки за сметка на работодател, както и част от издръжката и дейността на читалищата на територията на общината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just" fontAlgn="auto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местни приходи са предвидени средства за дофинансиране на дейностите в читалищата;</a:t>
            </a:r>
          </a:p>
        </p:txBody>
      </p:sp>
      <p:sp>
        <p:nvSpPr>
          <p:cNvPr id="31747" name="Заглавие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r>
              <a:rPr lang="bg-BG" sz="3200" b="1" dirty="0" smtClean="0">
                <a:latin typeface="Times New Roman" pitchFamily="18" charset="0"/>
                <a:cs typeface="Times New Roman" pitchFamily="18" charset="0"/>
              </a:rPr>
              <a:t>ФУНКЦИЯ</a:t>
            </a:r>
            <a:br>
              <a:rPr lang="bg-BG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3600" b="1" dirty="0" smtClean="0">
                <a:latin typeface="Times New Roman" pitchFamily="18" charset="0"/>
                <a:cs typeface="Times New Roman" pitchFamily="18" charset="0"/>
              </a:rPr>
              <a:t>Почивно дело, култура, религиозни дейности</a:t>
            </a:r>
            <a:endParaRPr lang="bg-BG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23850" y="2492375"/>
            <a:ext cx="8569325" cy="3633788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ru-RU" dirty="0" smtClean="0"/>
          </a:p>
          <a:p>
            <a:pPr marL="274320" indent="-274320" algn="just" fontAlgn="auto">
              <a:spcAft>
                <a:spcPts val="0"/>
              </a:spcAft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Исторически музей - </a:t>
            </a:r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цялостната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издръжка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възнаграждения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осигуровки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сметка на </a:t>
            </a:r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работодател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местни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приходи;</a:t>
            </a:r>
          </a:p>
          <a:p>
            <a:pPr marL="274320" indent="-274320" algn="just" fontAlgn="auto">
              <a:spcAft>
                <a:spcPts val="0"/>
              </a:spcAft>
              <a:defRPr/>
            </a:pPr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Други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дейности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културата</a:t>
            </a:r>
          </a:p>
          <a:p>
            <a:pPr marL="0" indent="0" algn="just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just" fontAlgn="auto">
              <a:spcAft>
                <a:spcPts val="0"/>
              </a:spcAft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Средства от </a:t>
            </a:r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местни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приходи за </a:t>
            </a:r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социални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погребения на </a:t>
            </a:r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социално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слаби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граждани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bg-BG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1" name="Заглавие 1"/>
          <p:cNvSpPr>
            <a:spLocks noGrp="1"/>
          </p:cNvSpPr>
          <p:nvPr>
            <p:ph type="title"/>
          </p:nvPr>
        </p:nvSpPr>
        <p:spPr>
          <a:xfrm>
            <a:off x="179388" y="333375"/>
            <a:ext cx="8963025" cy="1727200"/>
          </a:xfrm>
        </p:spPr>
        <p:txBody>
          <a:bodyPr/>
          <a:lstStyle/>
          <a:p>
            <a:r>
              <a:rPr lang="bg-BG" sz="3600" b="1" dirty="0" smtClean="0">
                <a:latin typeface="Times New Roman" pitchFamily="18" charset="0"/>
                <a:cs typeface="Times New Roman" pitchFamily="18" charset="0"/>
              </a:rPr>
              <a:t>ФУНКЦИЯ</a:t>
            </a:r>
            <a:br>
              <a:rPr lang="bg-BG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3600" b="1" dirty="0" smtClean="0">
                <a:latin typeface="Times New Roman" pitchFamily="18" charset="0"/>
                <a:cs typeface="Times New Roman" pitchFamily="18" charset="0"/>
              </a:rPr>
              <a:t>Почивно дело, култура, религиозни дейности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23850" y="2349500"/>
            <a:ext cx="8496300" cy="3887788"/>
          </a:xfrm>
        </p:spPr>
        <p:txBody>
          <a:bodyPr rtlCol="0">
            <a:noAutofit/>
          </a:bodyPr>
          <a:lstStyle/>
          <a:p>
            <a:pPr marL="0" indent="0" algn="ctr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bg-BG" sz="2800" b="1" dirty="0" smtClean="0">
                <a:latin typeface="Times New Roman" pitchFamily="18" charset="0"/>
                <a:cs typeface="Times New Roman" pitchFamily="18" charset="0"/>
              </a:rPr>
              <a:t>Предвидени бюджетни кредити са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размер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на </a:t>
            </a:r>
          </a:p>
          <a:p>
            <a:pPr marL="0" indent="0" algn="ctr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105  0</a:t>
            </a:r>
            <a:r>
              <a:rPr lang="bg-BG" sz="2800" b="1" dirty="0" smtClean="0">
                <a:latin typeface="Times New Roman" pitchFamily="18" charset="0"/>
                <a:cs typeface="Times New Roman" pitchFamily="18" charset="0"/>
              </a:rPr>
              <a:t>00 </a:t>
            </a:r>
            <a:r>
              <a:rPr lang="bg-BG" sz="2800" b="1" dirty="0">
                <a:latin typeface="Times New Roman" pitchFamily="18" charset="0"/>
                <a:cs typeface="Times New Roman" pitchFamily="18" charset="0"/>
              </a:rPr>
              <a:t>лв</a:t>
            </a:r>
            <a:r>
              <a:rPr lang="bg-BG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74320" indent="-274320" algn="just" fontAlgn="auto">
              <a:spcAft>
                <a:spcPts val="0"/>
              </a:spcAft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местни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приходи се </a:t>
            </a:r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предвиждат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средства за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спортни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мероприятия и </a:t>
            </a:r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дейности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Подпомагане </a:t>
            </a:r>
            <a:r>
              <a:rPr lang="bg-BG" sz="2800" dirty="0">
                <a:latin typeface="Times New Roman" pitchFamily="18" charset="0"/>
                <a:cs typeface="Times New Roman" pitchFamily="18" charset="0"/>
              </a:rPr>
              <a:t>на спортни клубове.</a:t>
            </a:r>
          </a:p>
          <a:p>
            <a:pPr marL="0" indent="0" algn="just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bg-BG" i="1" dirty="0" smtClean="0">
                <a:latin typeface="Times New Roman" pitchFamily="18" charset="0"/>
                <a:cs typeface="Times New Roman" pitchFamily="18" charset="0"/>
              </a:rPr>
              <a:t>Надяваме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се, че </a:t>
            </a:r>
            <a:r>
              <a:rPr lang="bg-BG" i="1" dirty="0" smtClean="0">
                <a:latin typeface="Times New Roman" pitchFamily="18" charset="0"/>
                <a:cs typeface="Times New Roman" pitchFamily="18" charset="0"/>
              </a:rPr>
              <a:t>финансирането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bg-BG" i="1" dirty="0" smtClean="0">
                <a:latin typeface="Times New Roman" pitchFamily="18" charset="0"/>
                <a:cs typeface="Times New Roman" pitchFamily="18" charset="0"/>
              </a:rPr>
              <a:t>спортни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i="1" dirty="0" smtClean="0">
                <a:latin typeface="Times New Roman" pitchFamily="18" charset="0"/>
                <a:cs typeface="Times New Roman" pitchFamily="18" charset="0"/>
              </a:rPr>
              <a:t>дейности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i="1" dirty="0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i="1" dirty="0" smtClean="0">
                <a:latin typeface="Times New Roman" pitchFamily="18" charset="0"/>
                <a:cs typeface="Times New Roman" pitchFamily="18" charset="0"/>
              </a:rPr>
              <a:t>осмисли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i="1" dirty="0" smtClean="0">
                <a:latin typeface="Times New Roman" pitchFamily="18" charset="0"/>
                <a:cs typeface="Times New Roman" pitchFamily="18" charset="0"/>
              </a:rPr>
              <a:t>свободното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i="1" dirty="0" smtClean="0">
                <a:latin typeface="Times New Roman" pitchFamily="18" charset="0"/>
                <a:cs typeface="Times New Roman" pitchFamily="18" charset="0"/>
              </a:rPr>
              <a:t>време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bg-BG" i="1" dirty="0" smtClean="0">
                <a:latin typeface="Times New Roman" pitchFamily="18" charset="0"/>
                <a:cs typeface="Times New Roman" pitchFamily="18" charset="0"/>
              </a:rPr>
              <a:t>децата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bg-BG" i="1" dirty="0" smtClean="0">
                <a:latin typeface="Times New Roman" pitchFamily="18" charset="0"/>
                <a:cs typeface="Times New Roman" pitchFamily="18" charset="0"/>
              </a:rPr>
              <a:t>учениците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в Община Лом.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bg-BG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5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Физическа култура и спорт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71538" y="1844824"/>
            <a:ext cx="7408862" cy="4281339"/>
          </a:xfrm>
        </p:spPr>
        <p:txBody>
          <a:bodyPr/>
          <a:lstStyle/>
          <a:p>
            <a:pPr marL="0" indent="0" algn="ctr">
              <a:buNone/>
            </a:pPr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Предвидени бюджетни кредити са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 размер на </a:t>
            </a:r>
          </a:p>
          <a:p>
            <a:pPr marL="0" indent="0" algn="ctr">
              <a:buNone/>
            </a:pPr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669 670 лв.</a:t>
            </a:r>
          </a:p>
          <a:p>
            <a:pPr marL="0" indent="0" algn="ctr">
              <a:buNone/>
            </a:pPr>
            <a:endParaRPr lang="bg-B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Зимно поддържане,</a:t>
            </a:r>
          </a:p>
          <a:p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Други дейности по икономиката 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цялостната издръжка, възнаграждения и осигуровки за сметка на работодател от местни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приходи</a:t>
            </a:r>
          </a:p>
          <a:p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ОП „Пазар“</a:t>
            </a:r>
          </a:p>
          <a:p>
            <a:endParaRPr lang="bg-B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3200" dirty="0" smtClean="0">
                <a:latin typeface="Times New Roman" pitchFamily="18" charset="0"/>
                <a:cs typeface="Times New Roman" pitchFamily="18" charset="0"/>
              </a:rPr>
              <a:t>Функция</a:t>
            </a:r>
            <a:br>
              <a:rPr lang="bg-BG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3200" dirty="0" smtClean="0">
                <a:latin typeface="Times New Roman" pitchFamily="18" charset="0"/>
                <a:cs typeface="Times New Roman" pitchFamily="18" charset="0"/>
              </a:rPr>
              <a:t>Икономически дейности и услуги</a:t>
            </a:r>
            <a:endParaRPr lang="bg-BG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68313" y="2565400"/>
            <a:ext cx="8229600" cy="3589338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Предвидени бюджетни кредити са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размер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bg-BG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733 834 лв.</a:t>
            </a:r>
            <a:endParaRPr lang="bg-BG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bg-BG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Погасяване </a:t>
            </a:r>
            <a:r>
              <a:rPr lang="bg-BG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кредити </a:t>
            </a:r>
            <a:r>
              <a:rPr lang="bg-BG" dirty="0">
                <a:latin typeface="Times New Roman" pitchFamily="18" charset="0"/>
                <a:cs typeface="Times New Roman" pitchFamily="18" charset="0"/>
              </a:rPr>
              <a:t>към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Фонд „Флаг“, поети с решения на Общински съвет Лом за изпълнение на проекти по Оперативни програми;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Дофинансиране на държавна дейност; 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Съфинансиране на проекти;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Резерв за непредвидени или неотложни разходи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Разходи некласифицирани в други функции</a:t>
            </a:r>
            <a:endParaRPr lang="bg-BG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34209" y="620713"/>
            <a:ext cx="8363704" cy="1080095"/>
          </a:xfrm>
        </p:spPr>
        <p:txBody>
          <a:bodyPr rtlCol="0">
            <a:normAutofit fontScale="90000"/>
          </a:bodyPr>
          <a:lstStyle/>
          <a:p>
            <a:r>
              <a:rPr lang="bg-BG" sz="3100" b="1" dirty="0"/>
              <a:t/>
            </a:r>
            <a:br>
              <a:rPr lang="bg-BG" sz="3100" b="1" dirty="0"/>
            </a:br>
            <a:r>
              <a:rPr lang="bg-BG" sz="4000" b="1" dirty="0" smtClean="0">
                <a:latin typeface="Times New Roman" pitchFamily="18" charset="0"/>
                <a:cs typeface="Times New Roman" pitchFamily="18" charset="0"/>
              </a:rPr>
              <a:t>Капиталовите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4000" b="1" dirty="0" smtClean="0">
                <a:latin typeface="Times New Roman" pitchFamily="18" charset="0"/>
                <a:cs typeface="Times New Roman" pitchFamily="18" charset="0"/>
              </a:rPr>
              <a:t>разходи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на Община Лом за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2020 г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bg-BG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bg-BG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авоъгълник 2"/>
          <p:cNvSpPr/>
          <p:nvPr/>
        </p:nvSpPr>
        <p:spPr>
          <a:xfrm>
            <a:off x="251520" y="1628800"/>
            <a:ext cx="87129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</a:t>
            </a:r>
            <a:r>
              <a:rPr lang="bg-BG" sz="23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 </a:t>
            </a:r>
            <a:r>
              <a:rPr lang="bg-BG" sz="23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финансиране на капиталовата програма се разчита както на собствени приходи и на целева субсидия за капиталови разходи,  така и  на доброто усвояване на средствата по оперативните програми на ЕС. </a:t>
            </a:r>
            <a:endParaRPr lang="bg-BG" altLang="bg-BG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2300" dirty="0" smtClean="0">
                <a:latin typeface="Times New Roman" pitchFamily="18" charset="0"/>
                <a:cs typeface="Times New Roman" pitchFamily="18" charset="0"/>
              </a:rPr>
              <a:t>Средствата за капиталови разходи разчетени в </a:t>
            </a:r>
            <a:r>
              <a:rPr lang="bg-BG" sz="2300" dirty="0" err="1" smtClean="0">
                <a:latin typeface="Times New Roman" pitchFamily="18" charset="0"/>
                <a:cs typeface="Times New Roman" pitchFamily="18" charset="0"/>
              </a:rPr>
              <a:t>проекто-бюджет</a:t>
            </a:r>
            <a:r>
              <a:rPr lang="bg-BG" sz="2300" dirty="0" smtClean="0">
                <a:latin typeface="Times New Roman" pitchFamily="18" charset="0"/>
                <a:cs typeface="Times New Roman" pitchFamily="18" charset="0"/>
              </a:rPr>
              <a:t> 2020 г. са в размер </a:t>
            </a:r>
            <a:r>
              <a:rPr lang="bg-BG" sz="2300" b="1" dirty="0" smtClean="0">
                <a:latin typeface="Times New Roman" pitchFamily="18" charset="0"/>
                <a:cs typeface="Times New Roman" pitchFamily="18" charset="0"/>
              </a:rPr>
              <a:t>на 4 539 760 лв. </a:t>
            </a:r>
            <a:r>
              <a:rPr lang="bg-BG" sz="23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bg-BG" sz="2300" dirty="0" smtClean="0">
                <a:latin typeface="Times New Roman" pitchFamily="18" charset="0"/>
                <a:cs typeface="Times New Roman" pitchFamily="18" charset="0"/>
              </a:rPr>
              <a:t> т.ч.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g-BG" sz="2300" dirty="0" smtClean="0">
                <a:latin typeface="Times New Roman" pitchFamily="18" charset="0"/>
                <a:cs typeface="Times New Roman" pitchFamily="18" charset="0"/>
              </a:rPr>
              <a:t>Целева субсидия за капиталови разходи – 523 300лв.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g-BG" sz="2300" dirty="0" smtClean="0">
                <a:latin typeface="Times New Roman" pitchFamily="18" charset="0"/>
                <a:cs typeface="Times New Roman" pitchFamily="18" charset="0"/>
              </a:rPr>
              <a:t> Приходи </a:t>
            </a:r>
            <a:r>
              <a:rPr lang="bg-BG" sz="2300" dirty="0">
                <a:latin typeface="Times New Roman" pitchFamily="18" charset="0"/>
                <a:cs typeface="Times New Roman" pitchFamily="18" charset="0"/>
              </a:rPr>
              <a:t>от собственост </a:t>
            </a:r>
            <a:r>
              <a:rPr lang="bg-BG" sz="2300" dirty="0" smtClean="0">
                <a:latin typeface="Times New Roman" pitchFamily="18" charset="0"/>
                <a:cs typeface="Times New Roman" pitchFamily="18" charset="0"/>
              </a:rPr>
              <a:t>- 230 000лв.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g-BG" sz="2300" dirty="0" smtClean="0">
                <a:latin typeface="Times New Roman" pitchFamily="18" charset="0"/>
                <a:cs typeface="Times New Roman" pitchFamily="18" charset="0"/>
              </a:rPr>
              <a:t> Преходен </a:t>
            </a:r>
            <a:r>
              <a:rPr lang="bg-BG" sz="2300" dirty="0">
                <a:latin typeface="Times New Roman" pitchFamily="18" charset="0"/>
                <a:cs typeface="Times New Roman" pitchFamily="18" charset="0"/>
              </a:rPr>
              <a:t>остатък от </a:t>
            </a:r>
            <a:r>
              <a:rPr lang="bg-BG" sz="2300" dirty="0" smtClean="0">
                <a:latin typeface="Times New Roman" pitchFamily="18" charset="0"/>
                <a:cs typeface="Times New Roman" pitchFamily="18" charset="0"/>
              </a:rPr>
              <a:t>2019 г. -  3 786 460лв. </a:t>
            </a:r>
          </a:p>
          <a:p>
            <a:r>
              <a:rPr lang="bg-BG" sz="2300" dirty="0" smtClean="0">
                <a:latin typeface="Times New Roman" pitchFamily="18" charset="0"/>
                <a:cs typeface="Times New Roman" pitchFamily="18" charset="0"/>
              </a:rPr>
              <a:t>Инвестиционните </a:t>
            </a:r>
            <a:r>
              <a:rPr lang="bg-BG" sz="2300" dirty="0">
                <a:latin typeface="Times New Roman" pitchFamily="18" charset="0"/>
                <a:cs typeface="Times New Roman" pitchFamily="18" charset="0"/>
              </a:rPr>
              <a:t>разходи </a:t>
            </a:r>
            <a:r>
              <a:rPr lang="bg-BG" sz="2300" dirty="0" smtClean="0">
                <a:latin typeface="Times New Roman" pitchFamily="18" charset="0"/>
                <a:cs typeface="Times New Roman" pitchFamily="18" charset="0"/>
              </a:rPr>
              <a:t>заложени в капиталната програма  са </a:t>
            </a:r>
            <a:r>
              <a:rPr lang="bg-BG" sz="2300" dirty="0">
                <a:latin typeface="Times New Roman" pitchFamily="18" charset="0"/>
                <a:cs typeface="Times New Roman" pitchFamily="18" charset="0"/>
              </a:rPr>
              <a:t>за нови и преходни обекти, като се акцентира върху ремонти по изграждането, ремонта и поддържането на пътната и улична мрежа, </a:t>
            </a:r>
            <a:r>
              <a:rPr lang="bg-BG" sz="2300" dirty="0" smtClean="0">
                <a:latin typeface="Times New Roman" pitchFamily="18" charset="0"/>
                <a:cs typeface="Times New Roman" pitchFamily="18" charset="0"/>
              </a:rPr>
              <a:t>подмяна на ВИК мрежа, </a:t>
            </a:r>
            <a:r>
              <a:rPr lang="bg-BG" sz="2300" dirty="0">
                <a:latin typeface="Times New Roman" pitchFamily="18" charset="0"/>
                <a:cs typeface="Times New Roman" pitchFamily="18" charset="0"/>
              </a:rPr>
              <a:t>образователната инфраструктура, </a:t>
            </a:r>
            <a:r>
              <a:rPr lang="bg-BG" sz="2300" dirty="0" smtClean="0">
                <a:latin typeface="Times New Roman" pitchFamily="18" charset="0"/>
                <a:cs typeface="Times New Roman" pitchFamily="18" charset="0"/>
              </a:rPr>
              <a:t>социална </a:t>
            </a:r>
            <a:r>
              <a:rPr lang="bg-BG" sz="23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bg-BG" sz="2300" dirty="0" smtClean="0">
                <a:latin typeface="Times New Roman" pitchFamily="18" charset="0"/>
                <a:cs typeface="Times New Roman" pitchFamily="18" charset="0"/>
              </a:rPr>
              <a:t> спортна инфраструктура.</a:t>
            </a:r>
            <a:endParaRPr lang="bg-BG" sz="23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ОБЩИНА ЛОМ</a:t>
            </a:r>
            <a:endParaRPr lang="bg-BG" dirty="0"/>
          </a:p>
        </p:txBody>
      </p:sp>
      <p:sp>
        <p:nvSpPr>
          <p:cNvPr id="3" name="Правоъгълник 2"/>
          <p:cNvSpPr/>
          <p:nvPr/>
        </p:nvSpPr>
        <p:spPr>
          <a:xfrm>
            <a:off x="611560" y="1700808"/>
            <a:ext cx="79928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g-BG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bg-B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bg-BG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През </a:t>
            </a:r>
            <a:r>
              <a:rPr lang="bg-BG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bg-BG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година, приоритет на бюджета на общината е продължаващото изпълнение на проектите подобряващи инфраструктурата на града и нормалното функциониране на обектите от сферата на образованието, културата и социалните дейности. </a:t>
            </a:r>
          </a:p>
          <a:p>
            <a:pPr algn="just"/>
            <a:r>
              <a:rPr lang="be-BY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Община Лом ще продължи успешното усвояване на европейските фондове, чрез реализиране на договорените проекти, разработването и изпълнението на нови. </a:t>
            </a:r>
            <a:endParaRPr lang="bg-BG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bg-BG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Gerb_Lom_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373063"/>
            <a:ext cx="1069975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7468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703056" y="404663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400" b="1" dirty="0">
                <a:latin typeface="Times New Roman" pitchFamily="18" charset="0"/>
                <a:cs typeface="Times New Roman" pitchFamily="18" charset="0"/>
              </a:rPr>
              <a:t>ИНФРАСТРУКТУРНИ ПРОЕКТИ </a:t>
            </a:r>
            <a:r>
              <a:rPr lang="bg-BG" sz="2400" b="1" dirty="0" smtClean="0">
                <a:latin typeface="Times New Roman" pitchFamily="18" charset="0"/>
                <a:cs typeface="Times New Roman" pitchFamily="18" charset="0"/>
              </a:rPr>
              <a:t>КОИТО ЩЕ СЕ  РЕАЛИЗАЦИЯ ПРЕЗ  2020 г.</a:t>
            </a:r>
            <a:endParaRPr lang="bg-BG" sz="2400" dirty="0"/>
          </a:p>
        </p:txBody>
      </p:sp>
      <p:sp>
        <p:nvSpPr>
          <p:cNvPr id="3" name="Правоъгълник 2"/>
          <p:cNvSpPr/>
          <p:nvPr/>
        </p:nvSpPr>
        <p:spPr>
          <a:xfrm>
            <a:off x="230085" y="1280746"/>
            <a:ext cx="864096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"</a:t>
            </a:r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Модернизирана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образователна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инфраструктура в град Лом" - обща </a:t>
            </a:r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стойност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проекта: 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11 795 862.65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лв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Осигуряване на съвременни социални жилища за настаняване на уязвими групи от населението на територията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община Лом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обща стойност </a:t>
            </a:r>
            <a:r>
              <a:rPr lang="bg-BG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bg-BG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496 909,78 лв. 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„Реконструкция, ремонт и внедряване на мерки за енергийна ефективност в сградите на кметствата – с. Сталийска махала, с. Замфир и с. Долно Линево, община 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Лом“  на </a:t>
            </a:r>
            <a:r>
              <a:rPr lang="bg-BG" sz="2000" dirty="0">
                <a:latin typeface="Times New Roman" pitchFamily="18" charset="0"/>
                <a:cs typeface="Times New Roman" pitchFamily="18" charset="0"/>
              </a:rPr>
              <a:t>обща стойност </a:t>
            </a:r>
            <a:r>
              <a:rPr lang="bg-BG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164</a:t>
            </a:r>
            <a:r>
              <a:rPr lang="bg-BG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398,35 лв.</a:t>
            </a:r>
            <a:r>
              <a:rPr lang="bg-BG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bg-BG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bg-BG" sz="2000" dirty="0">
                <a:latin typeface="Times New Roman" pitchFamily="18" charset="0"/>
                <a:cs typeface="Times New Roman" pitchFamily="18" charset="0"/>
              </a:rPr>
              <a:t>„Проектиране и изграждане на компостиращи инсталации за разделно събрани зелени и/или биоразградими отпадъци, гр. Лом“, стойност </a:t>
            </a:r>
            <a:r>
              <a:rPr lang="bg-BG" sz="2000" b="1" dirty="0">
                <a:latin typeface="Times New Roman" pitchFamily="18" charset="0"/>
                <a:cs typeface="Times New Roman" pitchFamily="18" charset="0"/>
              </a:rPr>
              <a:t>3 213 756.60 лв. </a:t>
            </a:r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bg-BG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bg-BG" sz="2000" dirty="0">
                <a:latin typeface="Times New Roman" pitchFamily="18" charset="0"/>
                <a:cs typeface="Times New Roman" pitchFamily="18" charset="0"/>
              </a:rPr>
              <a:t>"Укрепване на свлачища в кв. Боруна, град Лом</a:t>
            </a:r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", на обща стойност </a:t>
            </a:r>
          </a:p>
          <a:p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000" b="1" dirty="0">
                <a:latin typeface="Times New Roman" pitchFamily="18" charset="0"/>
                <a:cs typeface="Times New Roman" pitchFamily="18" charset="0"/>
              </a:rPr>
              <a:t>8 499 </a:t>
            </a:r>
            <a:r>
              <a:rPr lang="bg-BG" sz="2000" b="1" dirty="0" smtClean="0">
                <a:latin typeface="Times New Roman" pitchFamily="18" charset="0"/>
                <a:cs typeface="Times New Roman" pitchFamily="18" charset="0"/>
              </a:rPr>
              <a:t>767.73лв</a:t>
            </a:r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Създаване на предпоставки за по-добра достъпност до туристически атракции в Пантелей и Лом чрез подобряване на туристическата инфраструктура и увеличаване броя на туристите» .Той е на обща стойност </a:t>
            </a:r>
            <a:r>
              <a:rPr lang="bg-BG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598 563,14 евро</a:t>
            </a:r>
            <a:endParaRPr lang="bg-BG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1548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Gerb_Lom_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373063"/>
            <a:ext cx="1069975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Заглавие 1"/>
          <p:cNvSpPr>
            <a:spLocks noGrp="1"/>
          </p:cNvSpPr>
          <p:nvPr>
            <p:ph type="title"/>
          </p:nvPr>
        </p:nvSpPr>
        <p:spPr>
          <a:xfrm>
            <a:off x="301581" y="373063"/>
            <a:ext cx="8229600" cy="1252537"/>
          </a:xfrm>
        </p:spPr>
        <p:txBody>
          <a:bodyPr/>
          <a:lstStyle/>
          <a:p>
            <a:r>
              <a:rPr lang="bg-BG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ОБЩИНА ЛОМ</a:t>
            </a:r>
            <a:endParaRPr lang="bg-BG" dirty="0" smtClean="0"/>
          </a:p>
        </p:txBody>
      </p:sp>
      <p:sp>
        <p:nvSpPr>
          <p:cNvPr id="38916" name="Правоъгълник 8"/>
          <p:cNvSpPr>
            <a:spLocks noChangeArrowheads="1"/>
          </p:cNvSpPr>
          <p:nvPr/>
        </p:nvSpPr>
        <p:spPr bwMode="auto">
          <a:xfrm>
            <a:off x="251302" y="1472903"/>
            <a:ext cx="8439985" cy="4878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ts val="600"/>
              </a:spcBef>
              <a:buClrTx/>
              <a:buSzTx/>
              <a:buFont typeface="Wingdings" pitchFamily="2" charset="2"/>
              <a:buNone/>
            </a:pP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 eaLnBrk="1" hangingPunct="1">
              <a:spcBef>
                <a:spcPts val="600"/>
              </a:spcBef>
              <a:buClrTx/>
              <a:buSzTx/>
              <a:buFont typeface="Wingdings" pitchFamily="2" charset="2"/>
              <a:buNone/>
            </a:pPr>
            <a:endParaRPr lang="bg-BG" sz="24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600"/>
              </a:spcBef>
              <a:buClrTx/>
              <a:buSzTx/>
              <a:buFont typeface="Wingdings" pitchFamily="2" charset="2"/>
              <a:buNone/>
            </a:pPr>
            <a:endParaRPr lang="bg-BG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ts val="600"/>
              </a:spcBef>
              <a:buClrTx/>
              <a:buSzTx/>
              <a:buFont typeface="Wingdings" pitchFamily="2" charset="2"/>
              <a:buNone/>
            </a:pPr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bg-BG" alt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Проектобюджетът </a:t>
            </a:r>
            <a:r>
              <a:rPr lang="bg-BG" alt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2020 г. в този си вид е насочен към гражданите с цел осигуряване на по-доброто му разбиране, публичност и прозрачност на разходите за финансиране на политиките на общината, с което се цели проследяване на ефективността и ефикасността в управлението, и в резултат повишаване на доверието и подкрепата от страна на местната общност.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77825" y="2674938"/>
            <a:ext cx="8442325" cy="3451225"/>
          </a:xfrm>
        </p:spPr>
        <p:txBody>
          <a:bodyPr/>
          <a:lstStyle/>
          <a:p>
            <a:pPr marL="0" indent="0" algn="ctr">
              <a:buFont typeface="Symbol" pitchFamily="18" charset="2"/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Symbol" pitchFamily="18" charset="2"/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Б Л А Г О Д А Р Я</a:t>
            </a:r>
          </a:p>
          <a:p>
            <a:pPr marL="0" indent="0" algn="ctr">
              <a:buFont typeface="Symbol" pitchFamily="18" charset="2"/>
              <a:buNone/>
            </a:pPr>
            <a:r>
              <a:rPr lang="bg-BG" sz="4400" b="1" dirty="0" smtClean="0">
                <a:latin typeface="Times New Roman" pitchFamily="18" charset="0"/>
                <a:cs typeface="Times New Roman" pitchFamily="18" charset="0"/>
              </a:rPr>
              <a:t>ЗА</a:t>
            </a:r>
          </a:p>
          <a:p>
            <a:pPr marL="0" indent="0" algn="ctr">
              <a:buFont typeface="Symbol" pitchFamily="18" charset="2"/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В Н И М А Н И Е Т О!</a:t>
            </a:r>
            <a:endParaRPr lang="bg-BG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9" name="Picture 2" descr="Gerb_Lom_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373063"/>
            <a:ext cx="1069975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Заглавие 1"/>
          <p:cNvSpPr txBox="1">
            <a:spLocks/>
          </p:cNvSpPr>
          <p:nvPr/>
        </p:nvSpPr>
        <p:spPr bwMode="auto">
          <a:xfrm>
            <a:off x="468313" y="334963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ctr"/>
            <a:r>
              <a:rPr lang="bg-BG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ОБЩИНА ЛОМ</a:t>
            </a:r>
            <a:endParaRPr lang="bg-BG" sz="4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250825" y="1773238"/>
            <a:ext cx="8642350" cy="4751387"/>
          </a:xfrm>
        </p:spPr>
        <p:txBody>
          <a:bodyPr rtlCol="0">
            <a:normAutofit/>
          </a:bodyPr>
          <a:lstStyle/>
          <a:p>
            <a:pPr marL="274320" indent="-27432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bg-BG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Основните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 при съставянето и изпълнението на общинските бюджети са: </a:t>
            </a:r>
          </a:p>
          <a:p>
            <a:pPr marL="0" indent="0">
              <a:buNone/>
            </a:pPr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законосъобразност; </a:t>
            </a:r>
          </a:p>
          <a:p>
            <a:pPr marL="0" indent="0">
              <a:buNone/>
            </a:pPr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 целесъобразност; </a:t>
            </a:r>
          </a:p>
          <a:p>
            <a:pPr marL="0" indent="0">
              <a:buNone/>
            </a:pPr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в) ефективност; 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ефикасност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публичност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bg-BG" sz="3200" dirty="0">
                <a:latin typeface="Times New Roman" pitchFamily="18" charset="0"/>
                <a:cs typeface="Times New Roman" pitchFamily="18" charset="0"/>
              </a:rPr>
              <a:t>  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Заглавие 4"/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r>
              <a:rPr lang="bg-BG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ОБЩИНА ЛОМ</a:t>
            </a:r>
          </a:p>
        </p:txBody>
      </p:sp>
      <p:pic>
        <p:nvPicPr>
          <p:cNvPr id="11268" name="Picture 2" descr="Gerb_Lom_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373063"/>
            <a:ext cx="1069975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erb_Lom_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33" y="373063"/>
            <a:ext cx="1069975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ОБЩИНА ЛОМ</a:t>
            </a:r>
            <a:endParaRPr lang="bg-BG" dirty="0"/>
          </a:p>
        </p:txBody>
      </p:sp>
      <p:sp>
        <p:nvSpPr>
          <p:cNvPr id="3" name="Правоъгълник 2"/>
          <p:cNvSpPr/>
          <p:nvPr/>
        </p:nvSpPr>
        <p:spPr>
          <a:xfrm>
            <a:off x="539552" y="1997839"/>
            <a:ext cx="741682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Основната цел  на „Бюджет 2020”е насочен към запазване обема на предоставяните от общината услуги и  повишаване на тяхното качество чрез по-добра организация. </a:t>
            </a:r>
          </a:p>
          <a:p>
            <a:pPr algn="just"/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Бюджетът има за цел в рамките на ресурсите на общината, да се осигурят човешки и  финансови ресурси за задължителните разходни отговорности по закон и изпълнението на годишните цели и задачи от местно значение</a:t>
            </a: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2" descr="Gerb_Lom_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33" y="373063"/>
            <a:ext cx="1069975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9570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79513" y="1443038"/>
            <a:ext cx="8964488" cy="5142912"/>
          </a:xfrm>
        </p:spPr>
        <p:txBody>
          <a:bodyPr rtlCol="0">
            <a:normAutofit fontScale="25000" lnSpcReduction="20000"/>
          </a:bodyPr>
          <a:lstStyle/>
          <a:p>
            <a:pPr marL="0" indent="0" algn="ctr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 smtClean="0"/>
              <a:t>  </a:t>
            </a:r>
            <a:endParaRPr lang="bg-BG" b="1" dirty="0"/>
          </a:p>
          <a:p>
            <a:r>
              <a:rPr lang="bg-BG" sz="8000" b="1" dirty="0" smtClean="0">
                <a:latin typeface="Times New Roman" pitchFamily="18" charset="0"/>
                <a:cs typeface="Times New Roman" pitchFamily="18" charset="0"/>
              </a:rPr>
              <a:t>Проектобюджетът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8000" b="1" dirty="0">
                <a:latin typeface="Times New Roman" pitchFamily="18" charset="0"/>
                <a:cs typeface="Times New Roman" pitchFamily="18" charset="0"/>
              </a:rPr>
              <a:t>г. е </a:t>
            </a:r>
            <a:r>
              <a:rPr lang="bg-BG" sz="8000" b="1" dirty="0" smtClean="0">
                <a:latin typeface="Times New Roman" pitchFamily="18" charset="0"/>
                <a:cs typeface="Times New Roman" pitchFamily="18" charset="0"/>
              </a:rPr>
              <a:t>разработен на базата на: </a:t>
            </a:r>
          </a:p>
          <a:p>
            <a:r>
              <a:rPr lang="bg-BG" sz="8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bg-BG" sz="8000" b="1" dirty="0">
                <a:latin typeface="Times New Roman" pitchFamily="18" charset="0"/>
                <a:cs typeface="Times New Roman" pitchFamily="18" charset="0"/>
              </a:rPr>
              <a:t>. нормативните документи</a:t>
            </a:r>
            <a:r>
              <a:rPr lang="bg-BG" sz="80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bg-BG" sz="8000" dirty="0">
                <a:latin typeface="Times New Roman" pitchFamily="18" charset="0"/>
                <a:cs typeface="Times New Roman" pitchFamily="18" charset="0"/>
              </a:rPr>
              <a:t>Закон за публичните финанси </a:t>
            </a:r>
          </a:p>
          <a:p>
            <a:r>
              <a:rPr lang="bg-BG" sz="8000" dirty="0" smtClean="0">
                <a:latin typeface="Times New Roman" pitchFamily="18" charset="0"/>
                <a:cs typeface="Times New Roman" pitchFamily="18" charset="0"/>
              </a:rPr>
              <a:t>Наредба за условията и реда за съставяне на бюджетната прогноза за местните дейности за следващите три години и за съставяне, приемане, изпълнение и отчитане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на бюджета на община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Лом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bg-BG" sz="8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ЗДБРБ за 2020 г. /Държавен вестник, брой 100 от 20.12.2019 г./ </a:t>
            </a:r>
          </a:p>
          <a:p>
            <a:r>
              <a:rPr lang="bg-BG" sz="8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РМС 208  изменено с РМС 644/2019г.,  за приемане на стандарти за делегираните от държавата дейности за 2020 г. </a:t>
            </a:r>
          </a:p>
          <a:p>
            <a:r>
              <a:rPr lang="bg-BG" sz="8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Постановление №381/30.12.2019г. за изпълнение на държавния бюджет на Република България за 2020г.</a:t>
            </a:r>
          </a:p>
          <a:p>
            <a:r>
              <a:rPr lang="bg-BG" sz="8000" dirty="0" smtClean="0">
                <a:latin typeface="Times New Roman" pitchFamily="18" charset="0"/>
                <a:cs typeface="Times New Roman" pitchFamily="18" charset="0"/>
              </a:rPr>
              <a:t>Промени </a:t>
            </a:r>
            <a:r>
              <a:rPr lang="bg-BG" sz="8000" dirty="0">
                <a:latin typeface="Times New Roman" pitchFamily="18" charset="0"/>
                <a:cs typeface="Times New Roman" pitchFamily="18" charset="0"/>
              </a:rPr>
              <a:t>в действащото законодателство; </a:t>
            </a:r>
          </a:p>
          <a:p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8000" dirty="0">
                <a:latin typeface="Times New Roman" pitchFamily="18" charset="0"/>
                <a:cs typeface="Times New Roman" pitchFamily="18" charset="0"/>
              </a:rPr>
              <a:t>Приети от Общински съвет и действащи в Община  Лом - Наредби, Правилници;</a:t>
            </a:r>
          </a:p>
          <a:p>
            <a:r>
              <a:rPr lang="bg-BG" sz="8000" b="1" dirty="0">
                <a:latin typeface="Times New Roman" pitchFamily="18" charset="0"/>
                <a:cs typeface="Times New Roman" pitchFamily="18" charset="0"/>
              </a:rPr>
              <a:t>2. предложенията на: </a:t>
            </a:r>
            <a:endParaRPr lang="bg-BG" sz="8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bg-BG" sz="8000" dirty="0" smtClean="0">
                <a:latin typeface="Times New Roman" pitchFamily="18" charset="0"/>
                <a:cs typeface="Times New Roman" pitchFamily="18" charset="0"/>
              </a:rPr>
              <a:t>кметовете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8000" dirty="0" smtClean="0">
                <a:latin typeface="Times New Roman" pitchFamily="18" charset="0"/>
                <a:cs typeface="Times New Roman" pitchFamily="18" charset="0"/>
              </a:rPr>
              <a:t>кметства; директори на дирекции; директори на бюджетни звена / всички второстепенни разпоредител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с бюджет/; </a:t>
            </a:r>
            <a:endParaRPr lang="bg-BG" sz="8000" dirty="0">
              <a:latin typeface="Times New Roman" pitchFamily="18" charset="0"/>
              <a:cs typeface="Times New Roman" pitchFamily="18" charset="0"/>
            </a:endParaRPr>
          </a:p>
          <a:p>
            <a:endParaRPr lang="bg-BG" sz="8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bg-BG" sz="5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ОБЩИНА ЛОМ</a:t>
            </a:r>
            <a:endParaRPr lang="bg-BG" dirty="0" smtClean="0"/>
          </a:p>
        </p:txBody>
      </p:sp>
      <p:pic>
        <p:nvPicPr>
          <p:cNvPr id="12292" name="Picture 2" descr="Gerb_Lom_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373063"/>
            <a:ext cx="1069975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лавие 1"/>
          <p:cNvSpPr>
            <a:spLocks noGrp="1"/>
          </p:cNvSpPr>
          <p:nvPr>
            <p:ph type="title"/>
          </p:nvPr>
        </p:nvSpPr>
        <p:spPr>
          <a:xfrm>
            <a:off x="457200" y="1638300"/>
            <a:ext cx="8229600" cy="1069975"/>
          </a:xfrm>
        </p:spPr>
        <p:txBody>
          <a:bodyPr/>
          <a:lstStyle/>
          <a:p>
            <a:r>
              <a:rPr lang="bg-BG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Какво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формира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приходната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част на бюджета?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Кои </a:t>
            </a:r>
            <a:r>
              <a:rPr lang="bg-BG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източниците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 средства?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3"/>
          </p:nvPr>
        </p:nvSpPr>
        <p:spPr>
          <a:xfrm>
            <a:off x="250825" y="2679700"/>
            <a:ext cx="3960813" cy="3989388"/>
          </a:xfrm>
        </p:spPr>
        <p:txBody>
          <a:bodyPr rtlCol="0">
            <a:normAutofit fontScale="85000" lnSpcReduction="20000"/>
          </a:bodyPr>
          <a:lstStyle/>
          <a:p>
            <a:pPr marL="0" indent="0" algn="ctr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bg-BG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ДАНЪЧНИ ПРИХОДИ</a:t>
            </a:r>
          </a:p>
          <a:p>
            <a:pPr marL="274320" indent="-274320" algn="just" fontAlgn="auto">
              <a:spcAft>
                <a:spcPts val="0"/>
              </a:spcAft>
              <a:defRPr/>
            </a:pPr>
            <a:r>
              <a:rPr lang="bg-B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Данък върху недвижимите имоти</a:t>
            </a:r>
          </a:p>
          <a:p>
            <a:pPr marL="274320" indent="-274320" algn="just" fontAlgn="auto">
              <a:spcAft>
                <a:spcPts val="0"/>
              </a:spcAft>
              <a:defRPr/>
            </a:pPr>
            <a:r>
              <a:rPr lang="bg-B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Данък </a:t>
            </a:r>
            <a:r>
              <a:rPr lang="bg-BG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върху наследствата</a:t>
            </a:r>
            <a:endParaRPr lang="bg-BG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algn="just" fontAlgn="auto">
              <a:spcAft>
                <a:spcPts val="0"/>
              </a:spcAft>
              <a:defRPr/>
            </a:pPr>
            <a:r>
              <a:rPr lang="bg-B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Данък </a:t>
            </a:r>
            <a:r>
              <a:rPr lang="bg-BG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придобиване на имущество по дарение и по възмезден начин</a:t>
            </a:r>
            <a:endParaRPr lang="bg-BG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algn="just" fontAlgn="auto">
              <a:spcAft>
                <a:spcPts val="0"/>
              </a:spcAft>
              <a:defRPr/>
            </a:pPr>
            <a:r>
              <a:rPr lang="bg-B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Данък върху превозните средства</a:t>
            </a:r>
          </a:p>
          <a:p>
            <a:pPr marL="274320" indent="-274320" algn="just" fontAlgn="auto">
              <a:spcAft>
                <a:spcPts val="0"/>
              </a:spcAft>
              <a:defRPr/>
            </a:pPr>
            <a:r>
              <a:rPr lang="bg-BG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Патентен данък</a:t>
            </a:r>
          </a:p>
          <a:p>
            <a:pPr marL="274320" indent="-274320" algn="just" fontAlgn="auto">
              <a:spcAft>
                <a:spcPts val="0"/>
              </a:spcAft>
              <a:defRPr/>
            </a:pPr>
            <a:r>
              <a:rPr lang="bg-BG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Туристически данък</a:t>
            </a:r>
          </a:p>
          <a:p>
            <a:pPr marL="274320" indent="-274320" algn="just" fontAlgn="auto">
              <a:spcAft>
                <a:spcPts val="0"/>
              </a:spcAft>
              <a:defRPr/>
            </a:pPr>
            <a:r>
              <a:rPr lang="bg-BG" sz="2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Данък </a:t>
            </a:r>
            <a:r>
              <a:rPr lang="bg-BG" sz="21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върху таксиметров превоз на </a:t>
            </a:r>
            <a:r>
              <a:rPr lang="bg-BG" sz="2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пътни</a:t>
            </a:r>
            <a:r>
              <a:rPr lang="bg-BG" sz="2100" i="1" dirty="0" smtClean="0">
                <a:latin typeface="Times New Roman" pitchFamily="18" charset="0"/>
                <a:cs typeface="Times New Roman" pitchFamily="18" charset="0"/>
              </a:rPr>
              <a:t>ци</a:t>
            </a:r>
            <a:endParaRPr lang="bg-BG" sz="21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algn="just" fontAlgn="auto">
              <a:spcAft>
                <a:spcPts val="0"/>
              </a:spcAft>
              <a:defRPr/>
            </a:pPr>
            <a:endParaRPr lang="bg-BG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defRPr/>
            </a:pPr>
            <a:endParaRPr lang="bg-BG" dirty="0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quarter" idx="14"/>
          </p:nvPr>
        </p:nvSpPr>
        <p:spPr>
          <a:xfrm>
            <a:off x="4645025" y="2679700"/>
            <a:ext cx="3822700" cy="4062413"/>
          </a:xfrm>
        </p:spPr>
        <p:txBody>
          <a:bodyPr rtlCol="0">
            <a:noAutofit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НЕДАНЪЧНИ ПРОХОДИ  </a:t>
            </a:r>
            <a:endParaRPr lang="bg-BG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ru-RU" sz="2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Приход </a:t>
            </a:r>
            <a:r>
              <a:rPr lang="ru-RU" sz="2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наем на имущество и </a:t>
            </a:r>
            <a:r>
              <a:rPr lang="bg-BG" sz="2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земя</a:t>
            </a:r>
            <a:r>
              <a:rPr lang="ru-RU" sz="2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ru-RU" sz="2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Приход от </a:t>
            </a:r>
            <a:r>
              <a:rPr lang="bg-BG" sz="2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продажба</a:t>
            </a:r>
            <a:r>
              <a:rPr lang="ru-RU" sz="2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имущество и </a:t>
            </a:r>
            <a:r>
              <a:rPr lang="bg-BG" sz="2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земя</a:t>
            </a:r>
            <a:r>
              <a:rPr lang="ru-RU" sz="2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ru-RU" sz="2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Дарения </a:t>
            </a:r>
            <a:r>
              <a:rPr lang="ru-RU" sz="2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помощи;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ru-RU" sz="2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Приходи от </a:t>
            </a:r>
            <a:r>
              <a:rPr lang="bg-BG" sz="2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лихви</a:t>
            </a:r>
            <a:r>
              <a:rPr lang="ru-RU" sz="2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ru-RU" sz="2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Приходи от </a:t>
            </a:r>
            <a:r>
              <a:rPr lang="bg-BG" sz="2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глоби</a:t>
            </a:r>
            <a:r>
              <a:rPr lang="ru-RU" sz="2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санкции и неустойки;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bg-BG" sz="2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Други</a:t>
            </a:r>
            <a:r>
              <a:rPr lang="ru-RU" sz="2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неданъчни</a:t>
            </a:r>
            <a:r>
              <a:rPr lang="ru-RU" sz="2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приходи;</a:t>
            </a:r>
          </a:p>
        </p:txBody>
      </p:sp>
      <p:sp>
        <p:nvSpPr>
          <p:cNvPr id="5" name="Заглавие 1"/>
          <p:cNvSpPr txBox="1">
            <a:spLocks/>
          </p:cNvSpPr>
          <p:nvPr/>
        </p:nvSpPr>
        <p:spPr>
          <a:xfrm>
            <a:off x="457200" y="306388"/>
            <a:ext cx="8229600" cy="714375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bg-BG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ОБЩИНА ЛОМ</a:t>
            </a:r>
            <a:endParaRPr lang="bg-BG" dirty="0"/>
          </a:p>
        </p:txBody>
      </p:sp>
      <p:pic>
        <p:nvPicPr>
          <p:cNvPr id="14342" name="Picture 2" descr="Gerb_Lom_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373063"/>
            <a:ext cx="1069975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Правоъгълник 6"/>
          <p:cNvSpPr>
            <a:spLocks noChangeArrowheads="1"/>
          </p:cNvSpPr>
          <p:nvPr/>
        </p:nvSpPr>
        <p:spPr bwMode="auto">
          <a:xfrm>
            <a:off x="377825" y="1052513"/>
            <a:ext cx="87137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bg-BG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Приходна част на Бюджет </a:t>
            </a:r>
            <a:r>
              <a:rPr lang="bg-BG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00563" y="1772816"/>
            <a:ext cx="4392612" cy="4535909"/>
          </a:xfrm>
        </p:spPr>
        <p:txBody>
          <a:bodyPr rtlCol="0">
            <a:normAutofit fontScale="25000" lnSpcReduction="20000"/>
          </a:bodyPr>
          <a:lstStyle/>
          <a:p>
            <a:pPr marL="0" indent="0" algn="ctr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ВЗАИМООТНОШЕНИЯ С РЕПУБЛИКАНСКИ БЮДЖЕТ:</a:t>
            </a:r>
            <a:endParaRPr lang="ru-RU" sz="7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ru-RU" sz="8800" i="1" dirty="0" smtClean="0">
                <a:latin typeface="Times New Roman" pitchFamily="18" charset="0"/>
                <a:cs typeface="Times New Roman" pitchFamily="18" charset="0"/>
              </a:rPr>
              <a:t>Обща субсидия </a:t>
            </a:r>
            <a:r>
              <a:rPr lang="ru-RU" sz="8800" i="1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bg-BG" sz="8800" i="1" dirty="0" smtClean="0">
                <a:latin typeface="Times New Roman" pitchFamily="18" charset="0"/>
                <a:cs typeface="Times New Roman" pitchFamily="18" charset="0"/>
              </a:rPr>
              <a:t>делегирани</a:t>
            </a:r>
            <a:r>
              <a:rPr lang="ru-RU" sz="8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800" i="1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bg-BG" sz="8800" i="1" dirty="0" smtClean="0">
                <a:latin typeface="Times New Roman" pitchFamily="18" charset="0"/>
                <a:cs typeface="Times New Roman" pitchFamily="18" charset="0"/>
              </a:rPr>
              <a:t>държавата</a:t>
            </a:r>
            <a:r>
              <a:rPr lang="ru-RU" sz="8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8800" i="1" dirty="0" smtClean="0">
                <a:latin typeface="Times New Roman" pitchFamily="18" charset="0"/>
                <a:cs typeface="Times New Roman" pitchFamily="18" charset="0"/>
              </a:rPr>
              <a:t>дейности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bg-BG" sz="8800" dirty="0" smtClean="0">
                <a:latin typeface="Times New Roman" pitchFamily="18" charset="0"/>
                <a:cs typeface="Times New Roman" pitchFamily="18" charset="0"/>
              </a:rPr>
              <a:t> С</a:t>
            </a:r>
            <a:r>
              <a:rPr lang="bg-BG" sz="8800" i="1" dirty="0" smtClean="0">
                <a:latin typeface="Times New Roman" pitchFamily="18" charset="0"/>
                <a:cs typeface="Times New Roman" pitchFamily="18" charset="0"/>
              </a:rPr>
              <a:t>убсидия за капиталови разходи 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8800" i="1" dirty="0" smtClean="0">
                <a:latin typeface="Times New Roman" pitchFamily="18" charset="0"/>
                <a:cs typeface="Times New Roman" pitchFamily="18" charset="0"/>
              </a:rPr>
              <a:t>бща </a:t>
            </a:r>
            <a:r>
              <a:rPr lang="bg-BG" sz="8800" i="1" dirty="0" smtClean="0">
                <a:latin typeface="Times New Roman" pitchFamily="18" charset="0"/>
                <a:cs typeface="Times New Roman" pitchFamily="18" charset="0"/>
              </a:rPr>
              <a:t>изравнителна</a:t>
            </a:r>
            <a:r>
              <a:rPr lang="ru-RU" sz="8800" i="1" dirty="0" smtClean="0">
                <a:latin typeface="Times New Roman" pitchFamily="18" charset="0"/>
                <a:cs typeface="Times New Roman" pitchFamily="18" charset="0"/>
              </a:rPr>
              <a:t> субсидия </a:t>
            </a:r>
            <a:r>
              <a:rPr lang="ru-RU" sz="8800" i="1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bg-BG" sz="8800" i="1" dirty="0" smtClean="0">
                <a:latin typeface="Times New Roman" pitchFamily="18" charset="0"/>
                <a:cs typeface="Times New Roman" pitchFamily="18" charset="0"/>
              </a:rPr>
              <a:t>дофинансиране</a:t>
            </a:r>
            <a:r>
              <a:rPr lang="ru-RU" sz="8800" i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bg-BG" sz="8800" i="1" dirty="0" smtClean="0">
                <a:latin typeface="Times New Roman" pitchFamily="18" charset="0"/>
                <a:cs typeface="Times New Roman" pitchFamily="18" charset="0"/>
              </a:rPr>
              <a:t>недостига </a:t>
            </a:r>
            <a:r>
              <a:rPr lang="bg-BG" sz="8800" i="1" dirty="0">
                <a:latin typeface="Times New Roman" pitchFamily="18" charset="0"/>
                <a:cs typeface="Times New Roman" pitchFamily="18" charset="0"/>
              </a:rPr>
              <a:t>от местни приходи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8800" i="1" dirty="0" smtClean="0">
                <a:latin typeface="Times New Roman" pitchFamily="18" charset="0"/>
                <a:cs typeface="Times New Roman" pitchFamily="18" charset="0"/>
              </a:rPr>
              <a:t>Зимно</a:t>
            </a:r>
            <a:r>
              <a:rPr lang="ru-RU" sz="8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8800" i="1" dirty="0" smtClean="0">
                <a:latin typeface="Times New Roman" pitchFamily="18" charset="0"/>
                <a:cs typeface="Times New Roman" pitchFamily="18" charset="0"/>
              </a:rPr>
              <a:t>поддържане</a:t>
            </a:r>
            <a:r>
              <a:rPr lang="ru-RU" sz="8800" i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bg-BG" sz="8800" i="1" dirty="0" smtClean="0">
                <a:latin typeface="Times New Roman" pitchFamily="18" charset="0"/>
                <a:cs typeface="Times New Roman" pitchFamily="18" charset="0"/>
              </a:rPr>
              <a:t>снегопочистване</a:t>
            </a:r>
            <a:r>
              <a:rPr lang="ru-RU" sz="8800" i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bg-BG" sz="8800" i="1" dirty="0" smtClean="0">
                <a:latin typeface="Times New Roman" pitchFamily="18" charset="0"/>
                <a:cs typeface="Times New Roman" pitchFamily="18" charset="0"/>
              </a:rPr>
              <a:t>общински</a:t>
            </a:r>
            <a:r>
              <a:rPr lang="ru-RU" sz="8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8800" i="1" dirty="0" smtClean="0">
                <a:latin typeface="Times New Roman" pitchFamily="18" charset="0"/>
                <a:cs typeface="Times New Roman" pitchFamily="18" charset="0"/>
              </a:rPr>
              <a:t>пътища</a:t>
            </a:r>
            <a:endParaRPr lang="bg-BG" sz="8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Заглавие 1"/>
          <p:cNvSpPr txBox="1">
            <a:spLocks/>
          </p:cNvSpPr>
          <p:nvPr/>
        </p:nvSpPr>
        <p:spPr bwMode="auto">
          <a:xfrm>
            <a:off x="457200" y="306388"/>
            <a:ext cx="82296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ctr"/>
            <a:r>
              <a:rPr lang="bg-BG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ОБЩИНА ЛОМ</a:t>
            </a:r>
            <a:endParaRPr lang="bg-BG" sz="4400" dirty="0">
              <a:solidFill>
                <a:srgbClr val="FFFFFF"/>
              </a:solidFill>
            </a:endParaRPr>
          </a:p>
        </p:txBody>
      </p:sp>
      <p:pic>
        <p:nvPicPr>
          <p:cNvPr id="15364" name="Picture 2" descr="Gerb_Lom_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373063"/>
            <a:ext cx="1069975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Контейнер за съдържание 2"/>
          <p:cNvSpPr txBox="1">
            <a:spLocks/>
          </p:cNvSpPr>
          <p:nvPr/>
        </p:nvSpPr>
        <p:spPr>
          <a:xfrm>
            <a:off x="179388" y="1989138"/>
            <a:ext cx="4032250" cy="446405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bg-BG" sz="2600" b="1" dirty="0">
                <a:latin typeface="Times New Roman" pitchFamily="18" charset="0"/>
                <a:cs typeface="Times New Roman" pitchFamily="18" charset="0"/>
              </a:rPr>
              <a:t>ТАКСИ В ПРИХОД НА ОБЩИНАТА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bg-BG" i="1" dirty="0">
                <a:latin typeface="Times New Roman" pitchFamily="18" charset="0"/>
                <a:cs typeface="Times New Roman" pitchFamily="18" charset="0"/>
              </a:rPr>
              <a:t>Такса за битови отпадъци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bg-BG" i="1" dirty="0">
                <a:latin typeface="Times New Roman" pitchFamily="18" charset="0"/>
                <a:cs typeface="Times New Roman" pitchFamily="18" charset="0"/>
              </a:rPr>
              <a:t>Такса за ползване на пазари, тържища, тротоари и др.;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bg-BG" i="1" dirty="0" smtClean="0">
                <a:latin typeface="Times New Roman" pitchFamily="18" charset="0"/>
                <a:cs typeface="Times New Roman" pitchFamily="18" charset="0"/>
              </a:rPr>
              <a:t>Такса </a:t>
            </a:r>
            <a:r>
              <a:rPr lang="bg-BG" i="1" dirty="0">
                <a:latin typeface="Times New Roman" pitchFamily="18" charset="0"/>
                <a:cs typeface="Times New Roman" pitchFamily="18" charset="0"/>
              </a:rPr>
              <a:t>за технически услуги;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bg-BG" i="1" dirty="0">
                <a:latin typeface="Times New Roman" pitchFamily="18" charset="0"/>
                <a:cs typeface="Times New Roman" pitchFamily="18" charset="0"/>
              </a:rPr>
              <a:t>Такса за административни услуги;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bg-BG" i="1" dirty="0">
                <a:latin typeface="Times New Roman" pitchFamily="18" charset="0"/>
                <a:cs typeface="Times New Roman" pitchFamily="18" charset="0"/>
              </a:rPr>
              <a:t>Такса за притежаване на куче;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bg-BG" i="1" dirty="0">
                <a:latin typeface="Times New Roman" pitchFamily="18" charset="0"/>
                <a:cs typeface="Times New Roman" pitchFamily="18" charset="0"/>
              </a:rPr>
              <a:t>Такса гробни места;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bg-BG" i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250825" y="1916832"/>
            <a:ext cx="8662988" cy="3888432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ОБЩА РАМКА НА БЮДЖЕТ 2020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30 742 502 лева</a:t>
            </a:r>
          </a:p>
          <a:p>
            <a:pPr marL="0" indent="361950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195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Т.Ч.:</a:t>
            </a:r>
          </a:p>
          <a:p>
            <a:pPr marL="274320" indent="-274320" algn="r" fontAlgn="auto">
              <a:spcAft>
                <a:spcPts val="0"/>
              </a:spcAft>
              <a:defRPr/>
            </a:pPr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Делегирани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от държавата дейности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14 767 108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лв.</a:t>
            </a:r>
          </a:p>
          <a:p>
            <a:pPr marL="274320" indent="-274320" algn="r" fontAlgn="auto">
              <a:spcAft>
                <a:spcPts val="0"/>
              </a:spcAft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естни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дейности –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6 493 190 </a:t>
            </a:r>
            <a:r>
              <a:rPr lang="bg-BG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лв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74320" indent="-274320" algn="r" fontAlgn="auto">
              <a:spcAft>
                <a:spcPts val="0"/>
              </a:spcAft>
              <a:defRPr/>
            </a:pPr>
            <a:r>
              <a:rPr lang="bg-BG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Преходни остатъци към 31.12.2019 г.-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9 482  204</a:t>
            </a:r>
            <a:r>
              <a:rPr lang="bg-BG" sz="2800" b="1" dirty="0" smtClean="0">
                <a:latin typeface="Times New Roman" pitchFamily="18" charset="0"/>
                <a:cs typeface="Times New Roman" pitchFamily="18" charset="0"/>
              </a:rPr>
              <a:t>лв.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r" fontAlgn="auto">
              <a:spcAft>
                <a:spcPts val="0"/>
              </a:spcAft>
              <a:defRPr/>
            </a:pPr>
            <a:endParaRPr lang="bg-BG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2" descr="Gerb_Lom_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373063"/>
            <a:ext cx="1069975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Заглавие 1"/>
          <p:cNvSpPr txBox="1">
            <a:spLocks/>
          </p:cNvSpPr>
          <p:nvPr/>
        </p:nvSpPr>
        <p:spPr bwMode="auto">
          <a:xfrm>
            <a:off x="684213" y="373063"/>
            <a:ext cx="8229600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ctr"/>
            <a:r>
              <a:rPr lang="bg-BG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ОБЩИНА ЛОМ</a:t>
            </a:r>
            <a:endParaRPr lang="bg-BG" sz="4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УБЛИЧНО ОБСЪЖДАНЕ 2015-">
  <a:themeElements>
    <a:clrScheme name="Въ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ъ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ъ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ПУБЛИЧНО ОБСЪЖДАНЕ 2015-</Template>
  <TotalTime>3304</TotalTime>
  <Words>2815</Words>
  <Application>Microsoft Office PowerPoint</Application>
  <PresentationFormat>Презентация на цял екран (4:3)</PresentationFormat>
  <Paragraphs>376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39</vt:i4>
      </vt:variant>
    </vt:vector>
  </HeadingPairs>
  <TitlesOfParts>
    <vt:vector size="40" baseType="lpstr">
      <vt:lpstr>ПУБЛИЧНО ОБСЪЖДАНЕ 2015-</vt:lpstr>
      <vt:lpstr>ПУБЛИЧНО ОБСЪЖДАНЕ НА ПРОЕКТ НА  БЮДЖЕТ 2020</vt:lpstr>
      <vt:lpstr>ОБЩИНА ЛОМ </vt:lpstr>
      <vt:lpstr>Презентация на PowerPoint</vt:lpstr>
      <vt:lpstr>ОБЩИНА ЛОМ</vt:lpstr>
      <vt:lpstr>ОБЩИНА ЛОМ</vt:lpstr>
      <vt:lpstr>ОБЩИНА ЛОМ</vt:lpstr>
      <vt:lpstr>Какво формира приходната част на бюджета? Кои са източниците на средства?</vt:lpstr>
      <vt:lpstr>Презентация на PowerPoint</vt:lpstr>
      <vt:lpstr>Презентация на PowerPoint</vt:lpstr>
      <vt:lpstr>              ОБЩИНА ЛОМ</vt:lpstr>
      <vt:lpstr>Местни приходи </vt:lpstr>
      <vt:lpstr>Местни  данъчни приходи</vt:lpstr>
      <vt:lpstr>Местни неданъчни приходи </vt:lpstr>
      <vt:lpstr>ОБЩИНА ЛОМ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ФУНКЦИЯ ОБЩИ ДЪРЖАВНИ СЛУЖБИ</vt:lpstr>
      <vt:lpstr>ФУНКЦИЯ ОТБРАНА И СИГУРНОСТ</vt:lpstr>
      <vt:lpstr>ФУНКЦИЯ ОБРАЗОВАНИЕ</vt:lpstr>
      <vt:lpstr>Дейност:  ДЕТСКИ ГРАДИНИ И  ДЕТСКИ ЗАВЕДЕНИЯ</vt:lpstr>
      <vt:lpstr>Дейност: ОБЩООБРАЗОВАТЕЛНИ УЧИЛИЩА</vt:lpstr>
      <vt:lpstr>Допълнителни средства</vt:lpstr>
      <vt:lpstr>Други дейности по образованието </vt:lpstr>
      <vt:lpstr>ФУНКЦИЯ ЗДРАВЕОПАЗВАНЕ</vt:lpstr>
      <vt:lpstr>ФУНКЦИЯ СОЦИАЛНО ОСИГУРЯВАНЕ, ПОДПОМАГАНЕ И ГРИЖИ</vt:lpstr>
      <vt:lpstr>ФУНКЦИЯ СОЦИАЛНО ОСИГУРЯВАНЕ, ПОДПОМАГАНЕ И ГРИЖИ</vt:lpstr>
      <vt:lpstr>ФУНКЦИЯ Жилищно строителство, благоустройство, комунално стопанство и опазване на околната среда</vt:lpstr>
      <vt:lpstr>ФУНКЦИЯ Почивно дело, култура, религиозни дейности</vt:lpstr>
      <vt:lpstr>ФУНКЦИЯ Почивно дело, култура, религиозни дейности</vt:lpstr>
      <vt:lpstr>Физическа култура и спорт</vt:lpstr>
      <vt:lpstr>Функция Икономически дейности и услуги</vt:lpstr>
      <vt:lpstr>Разходи некласифицирани в други функции</vt:lpstr>
      <vt:lpstr> Капиталовите разходи на Община Лом за 2020 г.  </vt:lpstr>
      <vt:lpstr>ОБЩИНА ЛОМ</vt:lpstr>
      <vt:lpstr>Презентация на PowerPoint</vt:lpstr>
      <vt:lpstr>ОБЩИНА ЛОМ</vt:lpstr>
      <vt:lpstr>Презентация на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ПУБЛИЧНО ОБСЪЖДАНЕ НА ПРОЕКТ НА  БЮДЖЕТ 2016</dc:title>
  <dc:creator>Hristlena Zvetaniova</dc:creator>
  <cp:lastModifiedBy>Lyubomir Zamfirov</cp:lastModifiedBy>
  <cp:revision>255</cp:revision>
  <cp:lastPrinted>2020-01-15T16:11:52Z</cp:lastPrinted>
  <dcterms:created xsi:type="dcterms:W3CDTF">2015-11-24T13:06:52Z</dcterms:created>
  <dcterms:modified xsi:type="dcterms:W3CDTF">2020-01-16T07:54:17Z</dcterms:modified>
</cp:coreProperties>
</file>